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77" r:id="rId2"/>
    <p:sldMasterId id="2147484207" r:id="rId3"/>
    <p:sldMasterId id="2147484220" r:id="rId4"/>
    <p:sldMasterId id="2147484259" r:id="rId5"/>
  </p:sldMasterIdLst>
  <p:notesMasterIdLst>
    <p:notesMasterId r:id="rId34"/>
  </p:notesMasterIdLst>
  <p:handoutMasterIdLst>
    <p:handoutMasterId r:id="rId35"/>
  </p:handoutMasterIdLst>
  <p:sldIdLst>
    <p:sldId id="437" r:id="rId6"/>
    <p:sldId id="440" r:id="rId7"/>
    <p:sldId id="327" r:id="rId8"/>
    <p:sldId id="276" r:id="rId9"/>
    <p:sldId id="279" r:id="rId10"/>
    <p:sldId id="439" r:id="rId11"/>
    <p:sldId id="278" r:id="rId12"/>
    <p:sldId id="277" r:id="rId13"/>
    <p:sldId id="513" r:id="rId14"/>
    <p:sldId id="395" r:id="rId15"/>
    <p:sldId id="281" r:id="rId16"/>
    <p:sldId id="282" r:id="rId17"/>
    <p:sldId id="462" r:id="rId18"/>
    <p:sldId id="450" r:id="rId19"/>
    <p:sldId id="453" r:id="rId20"/>
    <p:sldId id="464" r:id="rId21"/>
    <p:sldId id="506" r:id="rId22"/>
    <p:sldId id="508" r:id="rId23"/>
    <p:sldId id="507" r:id="rId24"/>
    <p:sldId id="525" r:id="rId25"/>
    <p:sldId id="526" r:id="rId26"/>
    <p:sldId id="527" r:id="rId27"/>
    <p:sldId id="528" r:id="rId28"/>
    <p:sldId id="529" r:id="rId29"/>
    <p:sldId id="530" r:id="rId30"/>
    <p:sldId id="534" r:id="rId31"/>
    <p:sldId id="535" r:id="rId32"/>
    <p:sldId id="504" r:id="rId33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FF3300"/>
    <a:srgbClr val="FF00FF"/>
    <a:srgbClr val="0000FF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3" autoAdjust="0"/>
  </p:normalViewPr>
  <p:slideViewPr>
    <p:cSldViewPr>
      <p:cViewPr varScale="1">
        <p:scale>
          <a:sx n="42" d="100"/>
          <a:sy n="42" d="100"/>
        </p:scale>
        <p:origin x="67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692" y="-84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9B7ABF-A752-4F95-A7BA-834149B5C5B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C190CE4-0F1C-40C3-ADEB-20186D99C8DE}">
      <dgm:prSet phldrT="[Texte]"/>
      <dgm:spPr/>
      <dgm:t>
        <a:bodyPr/>
        <a:lstStyle/>
        <a:p>
          <a:r>
            <a:rPr lang="fr-FR" dirty="0" smtClean="0"/>
            <a:t>Budget 2014 :</a:t>
          </a:r>
        </a:p>
        <a:p>
          <a:r>
            <a:rPr lang="fr-FR" dirty="0" smtClean="0"/>
            <a:t>25 M€</a:t>
          </a:r>
        </a:p>
      </dgm:t>
    </dgm:pt>
    <dgm:pt modelId="{66A3DBA0-73E8-4B57-810B-248D3D5F505D}" type="parTrans" cxnId="{FF5A40F2-730E-45CB-92BB-5209971CF677}">
      <dgm:prSet/>
      <dgm:spPr/>
      <dgm:t>
        <a:bodyPr/>
        <a:lstStyle/>
        <a:p>
          <a:endParaRPr lang="fr-FR"/>
        </a:p>
      </dgm:t>
    </dgm:pt>
    <dgm:pt modelId="{53634B4D-E28D-436D-A3A2-B5B046C3DDF2}" type="sibTrans" cxnId="{FF5A40F2-730E-45CB-92BB-5209971CF677}">
      <dgm:prSet/>
      <dgm:spPr/>
      <dgm:t>
        <a:bodyPr/>
        <a:lstStyle/>
        <a:p>
          <a:endParaRPr lang="fr-FR"/>
        </a:p>
      </dgm:t>
    </dgm:pt>
    <dgm:pt modelId="{1AC04A98-9849-4598-91E5-C5595D332D42}">
      <dgm:prSet phldrT="[Texte]"/>
      <dgm:spPr/>
      <dgm:t>
        <a:bodyPr/>
        <a:lstStyle/>
        <a:p>
          <a:r>
            <a:rPr lang="fr-FR" dirty="0" smtClean="0"/>
            <a:t>Investissements 2014 : 17 M€</a:t>
          </a:r>
          <a:endParaRPr lang="fr-FR" dirty="0"/>
        </a:p>
      </dgm:t>
    </dgm:pt>
    <dgm:pt modelId="{90DAF41D-0CCC-4FC0-8467-19648C9B0D16}" type="parTrans" cxnId="{D3130835-7629-4E86-B1D8-3CA5D1E24133}">
      <dgm:prSet/>
      <dgm:spPr/>
      <dgm:t>
        <a:bodyPr/>
        <a:lstStyle/>
        <a:p>
          <a:endParaRPr lang="fr-FR"/>
        </a:p>
      </dgm:t>
    </dgm:pt>
    <dgm:pt modelId="{A05D295D-BBA2-4FF1-954B-940F4A03FA40}" type="sibTrans" cxnId="{D3130835-7629-4E86-B1D8-3CA5D1E24133}">
      <dgm:prSet/>
      <dgm:spPr/>
      <dgm:t>
        <a:bodyPr/>
        <a:lstStyle/>
        <a:p>
          <a:endParaRPr lang="fr-FR"/>
        </a:p>
      </dgm:t>
    </dgm:pt>
    <dgm:pt modelId="{1C7CD429-917E-4271-9DD3-A90B9988EB3B}">
      <dgm:prSet phldrT="[Texte]"/>
      <dgm:spPr/>
      <dgm:t>
        <a:bodyPr/>
        <a:lstStyle/>
        <a:p>
          <a:r>
            <a:rPr lang="fr-FR" dirty="0" smtClean="0"/>
            <a:t>Effectif : 111 p</a:t>
          </a:r>
          <a:endParaRPr lang="fr-FR" dirty="0"/>
        </a:p>
      </dgm:t>
    </dgm:pt>
    <dgm:pt modelId="{555F04FB-2307-44CA-9914-5B75123B4C58}" type="parTrans" cxnId="{BFD478CD-5C6E-4E5A-8299-6D1A245E3F49}">
      <dgm:prSet/>
      <dgm:spPr/>
      <dgm:t>
        <a:bodyPr/>
        <a:lstStyle/>
        <a:p>
          <a:endParaRPr lang="fr-FR"/>
        </a:p>
      </dgm:t>
    </dgm:pt>
    <dgm:pt modelId="{64046E1E-3EBB-456F-9363-3ADC380E57A5}" type="sibTrans" cxnId="{BFD478CD-5C6E-4E5A-8299-6D1A245E3F49}">
      <dgm:prSet/>
      <dgm:spPr/>
      <dgm:t>
        <a:bodyPr/>
        <a:lstStyle/>
        <a:p>
          <a:endParaRPr lang="fr-FR"/>
        </a:p>
      </dgm:t>
    </dgm:pt>
    <dgm:pt modelId="{43FA1D38-7790-4E77-8D8A-F23E05E1AA13}" type="pres">
      <dgm:prSet presAssocID="{139B7ABF-A752-4F95-A7BA-834149B5C5B4}" presName="compositeShape" presStyleCnt="0">
        <dgm:presLayoutVars>
          <dgm:dir/>
          <dgm:resizeHandles/>
        </dgm:presLayoutVars>
      </dgm:prSet>
      <dgm:spPr/>
    </dgm:pt>
    <dgm:pt modelId="{E63F91BA-F5FA-4B52-B41F-709A0B70243B}" type="pres">
      <dgm:prSet presAssocID="{139B7ABF-A752-4F95-A7BA-834149B5C5B4}" presName="pyramid" presStyleLbl="node1" presStyleIdx="0" presStyleCnt="1"/>
      <dgm:spPr/>
    </dgm:pt>
    <dgm:pt modelId="{76E73D66-A163-4918-B8EC-F3F12BA2A168}" type="pres">
      <dgm:prSet presAssocID="{139B7ABF-A752-4F95-A7BA-834149B5C5B4}" presName="theList" presStyleCnt="0"/>
      <dgm:spPr/>
    </dgm:pt>
    <dgm:pt modelId="{6A48DF01-655B-45F6-A0D9-90EBFEE001D0}" type="pres">
      <dgm:prSet presAssocID="{CC190CE4-0F1C-40C3-ADEB-20186D99C8DE}" presName="aNode" presStyleLbl="fgAcc1" presStyleIdx="0" presStyleCnt="3" custScaleY="1862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48730-4B3B-435A-8A04-C76D453840ED}" type="pres">
      <dgm:prSet presAssocID="{CC190CE4-0F1C-40C3-ADEB-20186D99C8DE}" presName="aSpace" presStyleCnt="0"/>
      <dgm:spPr/>
    </dgm:pt>
    <dgm:pt modelId="{7B47344C-980B-4E57-9404-FE071AF3C9CD}" type="pres">
      <dgm:prSet presAssocID="{1AC04A98-9849-4598-91E5-C5595D332D42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CB73BF-5065-42C6-A279-6E1CC7570BE7}" type="pres">
      <dgm:prSet presAssocID="{1AC04A98-9849-4598-91E5-C5595D332D42}" presName="aSpace" presStyleCnt="0"/>
      <dgm:spPr/>
    </dgm:pt>
    <dgm:pt modelId="{EE03CC07-E103-4841-A244-5075C7E2CCF4}" type="pres">
      <dgm:prSet presAssocID="{1C7CD429-917E-4271-9DD3-A90B9988EB3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E58025-F796-4357-9813-E4A8190199C2}" type="pres">
      <dgm:prSet presAssocID="{1C7CD429-917E-4271-9DD3-A90B9988EB3B}" presName="aSpace" presStyleCnt="0"/>
      <dgm:spPr/>
    </dgm:pt>
  </dgm:ptLst>
  <dgm:cxnLst>
    <dgm:cxn modelId="{7E9EAB0D-529A-49B4-A0A4-0FD4D4F30900}" type="presOf" srcId="{1C7CD429-917E-4271-9DD3-A90B9988EB3B}" destId="{EE03CC07-E103-4841-A244-5075C7E2CCF4}" srcOrd="0" destOrd="0" presId="urn:microsoft.com/office/officeart/2005/8/layout/pyramid2"/>
    <dgm:cxn modelId="{D3130835-7629-4E86-B1D8-3CA5D1E24133}" srcId="{139B7ABF-A752-4F95-A7BA-834149B5C5B4}" destId="{1AC04A98-9849-4598-91E5-C5595D332D42}" srcOrd="1" destOrd="0" parTransId="{90DAF41D-0CCC-4FC0-8467-19648C9B0D16}" sibTransId="{A05D295D-BBA2-4FF1-954B-940F4A03FA40}"/>
    <dgm:cxn modelId="{E753CCA5-8B0C-4D48-978C-C5FD933D7518}" type="presOf" srcId="{1AC04A98-9849-4598-91E5-C5595D332D42}" destId="{7B47344C-980B-4E57-9404-FE071AF3C9CD}" srcOrd="0" destOrd="0" presId="urn:microsoft.com/office/officeart/2005/8/layout/pyramid2"/>
    <dgm:cxn modelId="{57FB71DC-256C-49B2-824A-FF620182EA78}" type="presOf" srcId="{139B7ABF-A752-4F95-A7BA-834149B5C5B4}" destId="{43FA1D38-7790-4E77-8D8A-F23E05E1AA13}" srcOrd="0" destOrd="0" presId="urn:microsoft.com/office/officeart/2005/8/layout/pyramid2"/>
    <dgm:cxn modelId="{C8634918-CCA3-4F21-A5F7-C1633FF6F3EE}" type="presOf" srcId="{CC190CE4-0F1C-40C3-ADEB-20186D99C8DE}" destId="{6A48DF01-655B-45F6-A0D9-90EBFEE001D0}" srcOrd="0" destOrd="0" presId="urn:microsoft.com/office/officeart/2005/8/layout/pyramid2"/>
    <dgm:cxn modelId="{FF5A40F2-730E-45CB-92BB-5209971CF677}" srcId="{139B7ABF-A752-4F95-A7BA-834149B5C5B4}" destId="{CC190CE4-0F1C-40C3-ADEB-20186D99C8DE}" srcOrd="0" destOrd="0" parTransId="{66A3DBA0-73E8-4B57-810B-248D3D5F505D}" sibTransId="{53634B4D-E28D-436D-A3A2-B5B046C3DDF2}"/>
    <dgm:cxn modelId="{BFD478CD-5C6E-4E5A-8299-6D1A245E3F49}" srcId="{139B7ABF-A752-4F95-A7BA-834149B5C5B4}" destId="{1C7CD429-917E-4271-9DD3-A90B9988EB3B}" srcOrd="2" destOrd="0" parTransId="{555F04FB-2307-44CA-9914-5B75123B4C58}" sibTransId="{64046E1E-3EBB-456F-9363-3ADC380E57A5}"/>
    <dgm:cxn modelId="{E4D42A62-468B-4F6D-B700-E18A9815C93D}" type="presParOf" srcId="{43FA1D38-7790-4E77-8D8A-F23E05E1AA13}" destId="{E63F91BA-F5FA-4B52-B41F-709A0B70243B}" srcOrd="0" destOrd="0" presId="urn:microsoft.com/office/officeart/2005/8/layout/pyramid2"/>
    <dgm:cxn modelId="{71040773-5A5E-43EF-AA72-45F49D236FDC}" type="presParOf" srcId="{43FA1D38-7790-4E77-8D8A-F23E05E1AA13}" destId="{76E73D66-A163-4918-B8EC-F3F12BA2A168}" srcOrd="1" destOrd="0" presId="urn:microsoft.com/office/officeart/2005/8/layout/pyramid2"/>
    <dgm:cxn modelId="{8CFADB8B-3C7D-4B66-A76B-3231D8B40C59}" type="presParOf" srcId="{76E73D66-A163-4918-B8EC-F3F12BA2A168}" destId="{6A48DF01-655B-45F6-A0D9-90EBFEE001D0}" srcOrd="0" destOrd="0" presId="urn:microsoft.com/office/officeart/2005/8/layout/pyramid2"/>
    <dgm:cxn modelId="{2F18E7C2-09FC-40E3-AFF6-01615C9D3EB8}" type="presParOf" srcId="{76E73D66-A163-4918-B8EC-F3F12BA2A168}" destId="{93248730-4B3B-435A-8A04-C76D453840ED}" srcOrd="1" destOrd="0" presId="urn:microsoft.com/office/officeart/2005/8/layout/pyramid2"/>
    <dgm:cxn modelId="{A9E0D0D6-AE01-483F-A8E3-BA69D53C23A4}" type="presParOf" srcId="{76E73D66-A163-4918-B8EC-F3F12BA2A168}" destId="{7B47344C-980B-4E57-9404-FE071AF3C9CD}" srcOrd="2" destOrd="0" presId="urn:microsoft.com/office/officeart/2005/8/layout/pyramid2"/>
    <dgm:cxn modelId="{C0907AA3-3747-4E79-9104-775266709686}" type="presParOf" srcId="{76E73D66-A163-4918-B8EC-F3F12BA2A168}" destId="{14CB73BF-5065-42C6-A279-6E1CC7570BE7}" srcOrd="3" destOrd="0" presId="urn:microsoft.com/office/officeart/2005/8/layout/pyramid2"/>
    <dgm:cxn modelId="{214C3129-19BD-4AAB-A1B4-626F44B299A6}" type="presParOf" srcId="{76E73D66-A163-4918-B8EC-F3F12BA2A168}" destId="{EE03CC07-E103-4841-A244-5075C7E2CCF4}" srcOrd="4" destOrd="0" presId="urn:microsoft.com/office/officeart/2005/8/layout/pyramid2"/>
    <dgm:cxn modelId="{5423B8B2-B845-4B7F-8169-CE292E85D92D}" type="presParOf" srcId="{76E73D66-A163-4918-B8EC-F3F12BA2A168}" destId="{73E58025-F796-4357-9813-E4A8190199C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9B7ABF-A752-4F95-A7BA-834149B5C5B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C190CE4-0F1C-40C3-ADEB-20186D99C8DE}">
      <dgm:prSet phldrT="[Texte]"/>
      <dgm:spPr/>
      <dgm:t>
        <a:bodyPr/>
        <a:lstStyle/>
        <a:p>
          <a:r>
            <a:rPr lang="fr-FR" dirty="0" smtClean="0"/>
            <a:t>2,89 Millions Tonnes</a:t>
          </a:r>
        </a:p>
      </dgm:t>
    </dgm:pt>
    <dgm:pt modelId="{66A3DBA0-73E8-4B57-810B-248D3D5F505D}" type="parTrans" cxnId="{FF5A40F2-730E-45CB-92BB-5209971CF677}">
      <dgm:prSet/>
      <dgm:spPr/>
      <dgm:t>
        <a:bodyPr/>
        <a:lstStyle/>
        <a:p>
          <a:endParaRPr lang="fr-FR"/>
        </a:p>
      </dgm:t>
    </dgm:pt>
    <dgm:pt modelId="{53634B4D-E28D-436D-A3A2-B5B046C3DDF2}" type="sibTrans" cxnId="{FF5A40F2-730E-45CB-92BB-5209971CF677}">
      <dgm:prSet/>
      <dgm:spPr/>
      <dgm:t>
        <a:bodyPr/>
        <a:lstStyle/>
        <a:p>
          <a:endParaRPr lang="fr-FR"/>
        </a:p>
      </dgm:t>
    </dgm:pt>
    <dgm:pt modelId="{1AC04A98-9849-4598-91E5-C5595D332D42}">
      <dgm:prSet phldrT="[Texte]"/>
      <dgm:spPr/>
      <dgm:t>
        <a:bodyPr/>
        <a:lstStyle/>
        <a:p>
          <a:r>
            <a:rPr lang="fr-FR" dirty="0" smtClean="0"/>
            <a:t>148 000 EVP</a:t>
          </a:r>
          <a:endParaRPr lang="fr-FR" dirty="0"/>
        </a:p>
      </dgm:t>
    </dgm:pt>
    <dgm:pt modelId="{90DAF41D-0CCC-4FC0-8467-19648C9B0D16}" type="parTrans" cxnId="{D3130835-7629-4E86-B1D8-3CA5D1E24133}">
      <dgm:prSet/>
      <dgm:spPr/>
      <dgm:t>
        <a:bodyPr/>
        <a:lstStyle/>
        <a:p>
          <a:endParaRPr lang="fr-FR"/>
        </a:p>
      </dgm:t>
    </dgm:pt>
    <dgm:pt modelId="{A05D295D-BBA2-4FF1-954B-940F4A03FA40}" type="sibTrans" cxnId="{D3130835-7629-4E86-B1D8-3CA5D1E24133}">
      <dgm:prSet/>
      <dgm:spPr/>
      <dgm:t>
        <a:bodyPr/>
        <a:lstStyle/>
        <a:p>
          <a:endParaRPr lang="fr-FR"/>
        </a:p>
      </dgm:t>
    </dgm:pt>
    <dgm:pt modelId="{1C7CD429-917E-4271-9DD3-A90B9988EB3B}">
      <dgm:prSet phldrT="[Texte]"/>
      <dgm:spPr/>
      <dgm:t>
        <a:bodyPr/>
        <a:lstStyle/>
        <a:p>
          <a:r>
            <a:rPr lang="fr-FR" dirty="0" smtClean="0"/>
            <a:t>19 220 EVP Transbordement</a:t>
          </a:r>
          <a:endParaRPr lang="fr-FR" dirty="0"/>
        </a:p>
      </dgm:t>
    </dgm:pt>
    <dgm:pt modelId="{555F04FB-2307-44CA-9914-5B75123B4C58}" type="parTrans" cxnId="{BFD478CD-5C6E-4E5A-8299-6D1A245E3F49}">
      <dgm:prSet/>
      <dgm:spPr/>
      <dgm:t>
        <a:bodyPr/>
        <a:lstStyle/>
        <a:p>
          <a:endParaRPr lang="fr-FR"/>
        </a:p>
      </dgm:t>
    </dgm:pt>
    <dgm:pt modelId="{64046E1E-3EBB-456F-9363-3ADC380E57A5}" type="sibTrans" cxnId="{BFD478CD-5C6E-4E5A-8299-6D1A245E3F49}">
      <dgm:prSet/>
      <dgm:spPr/>
      <dgm:t>
        <a:bodyPr/>
        <a:lstStyle/>
        <a:p>
          <a:endParaRPr lang="fr-FR"/>
        </a:p>
      </dgm:t>
    </dgm:pt>
    <dgm:pt modelId="{252CDDAE-ADB7-4C6E-A87B-ADB87A0778E4}">
      <dgm:prSet phldrT="[Texte]"/>
      <dgm:spPr/>
      <dgm:t>
        <a:bodyPr/>
        <a:lstStyle/>
        <a:p>
          <a:r>
            <a:rPr lang="fr-FR" dirty="0" err="1" smtClean="0"/>
            <a:t>Vracs</a:t>
          </a:r>
          <a:r>
            <a:rPr lang="fr-FR" dirty="0" smtClean="0"/>
            <a:t> liquides   1,21 Mt</a:t>
          </a:r>
        </a:p>
      </dgm:t>
    </dgm:pt>
    <dgm:pt modelId="{6A804F4D-B91D-4645-8C44-BA685752BF55}" type="parTrans" cxnId="{455D10AB-AC5F-4CC5-B0A6-C02FFE642779}">
      <dgm:prSet/>
      <dgm:spPr/>
      <dgm:t>
        <a:bodyPr/>
        <a:lstStyle/>
        <a:p>
          <a:endParaRPr lang="fr-FR"/>
        </a:p>
      </dgm:t>
    </dgm:pt>
    <dgm:pt modelId="{54194056-7464-4A34-BD3A-98D49B53596E}" type="sibTrans" cxnId="{455D10AB-AC5F-4CC5-B0A6-C02FFE642779}">
      <dgm:prSet/>
      <dgm:spPr/>
      <dgm:t>
        <a:bodyPr/>
        <a:lstStyle/>
        <a:p>
          <a:endParaRPr lang="fr-FR"/>
        </a:p>
      </dgm:t>
    </dgm:pt>
    <dgm:pt modelId="{76DD6D0B-6C2E-42AF-B5C6-495FF87BA716}">
      <dgm:prSet phldrT="[Texte]"/>
      <dgm:spPr/>
      <dgm:t>
        <a:bodyPr/>
        <a:lstStyle/>
        <a:p>
          <a:r>
            <a:rPr lang="fr-FR" dirty="0" err="1" smtClean="0"/>
            <a:t>Vracs</a:t>
          </a:r>
          <a:r>
            <a:rPr lang="fr-FR" dirty="0" smtClean="0"/>
            <a:t> solides    0,22 Mt</a:t>
          </a:r>
        </a:p>
      </dgm:t>
    </dgm:pt>
    <dgm:pt modelId="{30625331-FF12-44A0-A03F-945596C1EDEC}" type="parTrans" cxnId="{949DF269-D4DA-48DB-B109-66A3D0043CA3}">
      <dgm:prSet/>
      <dgm:spPr/>
      <dgm:t>
        <a:bodyPr/>
        <a:lstStyle/>
        <a:p>
          <a:endParaRPr lang="fr-FR"/>
        </a:p>
      </dgm:t>
    </dgm:pt>
    <dgm:pt modelId="{9BEC7E39-77DC-4613-8522-91897F928641}" type="sibTrans" cxnId="{949DF269-D4DA-48DB-B109-66A3D0043CA3}">
      <dgm:prSet/>
      <dgm:spPr/>
      <dgm:t>
        <a:bodyPr/>
        <a:lstStyle/>
        <a:p>
          <a:endParaRPr lang="fr-FR"/>
        </a:p>
      </dgm:t>
    </dgm:pt>
    <dgm:pt modelId="{772039EA-3DB1-467D-BDBF-C32F37388CEA}">
      <dgm:prSet phldrT="[Texte]"/>
      <dgm:spPr/>
      <dgm:t>
        <a:bodyPr/>
        <a:lstStyle/>
        <a:p>
          <a:r>
            <a:rPr lang="fr-FR" dirty="0" smtClean="0"/>
            <a:t>Conteneurs      1,46 Mt</a:t>
          </a:r>
        </a:p>
      </dgm:t>
    </dgm:pt>
    <dgm:pt modelId="{55835813-2DB8-40BE-880E-9C5ED08F5DDF}" type="parTrans" cxnId="{F70A1DBB-D971-4062-A534-510BA43C1B27}">
      <dgm:prSet/>
      <dgm:spPr/>
      <dgm:t>
        <a:bodyPr/>
        <a:lstStyle/>
        <a:p>
          <a:endParaRPr lang="fr-FR"/>
        </a:p>
      </dgm:t>
    </dgm:pt>
    <dgm:pt modelId="{ABF29247-72AE-4FDE-B636-F17D1F68FE80}" type="sibTrans" cxnId="{F70A1DBB-D971-4062-A534-510BA43C1B27}">
      <dgm:prSet/>
      <dgm:spPr/>
      <dgm:t>
        <a:bodyPr/>
        <a:lstStyle/>
        <a:p>
          <a:endParaRPr lang="fr-FR"/>
        </a:p>
      </dgm:t>
    </dgm:pt>
    <dgm:pt modelId="{43FA1D38-7790-4E77-8D8A-F23E05E1AA13}" type="pres">
      <dgm:prSet presAssocID="{139B7ABF-A752-4F95-A7BA-834149B5C5B4}" presName="compositeShape" presStyleCnt="0">
        <dgm:presLayoutVars>
          <dgm:dir/>
          <dgm:resizeHandles/>
        </dgm:presLayoutVars>
      </dgm:prSet>
      <dgm:spPr/>
    </dgm:pt>
    <dgm:pt modelId="{E63F91BA-F5FA-4B52-B41F-709A0B70243B}" type="pres">
      <dgm:prSet presAssocID="{139B7ABF-A752-4F95-A7BA-834149B5C5B4}" presName="pyramid" presStyleLbl="node1" presStyleIdx="0" presStyleCnt="1"/>
      <dgm:spPr/>
    </dgm:pt>
    <dgm:pt modelId="{76E73D66-A163-4918-B8EC-F3F12BA2A168}" type="pres">
      <dgm:prSet presAssocID="{139B7ABF-A752-4F95-A7BA-834149B5C5B4}" presName="theList" presStyleCnt="0"/>
      <dgm:spPr/>
    </dgm:pt>
    <dgm:pt modelId="{6A48DF01-655B-45F6-A0D9-90EBFEE001D0}" type="pres">
      <dgm:prSet presAssocID="{CC190CE4-0F1C-40C3-ADEB-20186D99C8DE}" presName="aNode" presStyleLbl="fgAcc1" presStyleIdx="0" presStyleCnt="3" custScaleY="1862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48730-4B3B-435A-8A04-C76D453840ED}" type="pres">
      <dgm:prSet presAssocID="{CC190CE4-0F1C-40C3-ADEB-20186D99C8DE}" presName="aSpace" presStyleCnt="0"/>
      <dgm:spPr/>
    </dgm:pt>
    <dgm:pt modelId="{7B47344C-980B-4E57-9404-FE071AF3C9CD}" type="pres">
      <dgm:prSet presAssocID="{1AC04A98-9849-4598-91E5-C5595D332D42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CB73BF-5065-42C6-A279-6E1CC7570BE7}" type="pres">
      <dgm:prSet presAssocID="{1AC04A98-9849-4598-91E5-C5595D332D42}" presName="aSpace" presStyleCnt="0"/>
      <dgm:spPr/>
    </dgm:pt>
    <dgm:pt modelId="{EE03CC07-E103-4841-A244-5075C7E2CCF4}" type="pres">
      <dgm:prSet presAssocID="{1C7CD429-917E-4271-9DD3-A90B9988EB3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E58025-F796-4357-9813-E4A8190199C2}" type="pres">
      <dgm:prSet presAssocID="{1C7CD429-917E-4271-9DD3-A90B9988EB3B}" presName="aSpace" presStyleCnt="0"/>
      <dgm:spPr/>
    </dgm:pt>
  </dgm:ptLst>
  <dgm:cxnLst>
    <dgm:cxn modelId="{14BE8D8C-A47B-4DDC-A8FC-87181AD5CA8E}" type="presOf" srcId="{1C7CD429-917E-4271-9DD3-A90B9988EB3B}" destId="{EE03CC07-E103-4841-A244-5075C7E2CCF4}" srcOrd="0" destOrd="0" presId="urn:microsoft.com/office/officeart/2005/8/layout/pyramid2"/>
    <dgm:cxn modelId="{42E778D4-D3B0-4DE8-AC46-F46AB301B038}" type="presOf" srcId="{76DD6D0B-6C2E-42AF-B5C6-495FF87BA716}" destId="{6A48DF01-655B-45F6-A0D9-90EBFEE001D0}" srcOrd="0" destOrd="2" presId="urn:microsoft.com/office/officeart/2005/8/layout/pyramid2"/>
    <dgm:cxn modelId="{949DF269-D4DA-48DB-B109-66A3D0043CA3}" srcId="{CC190CE4-0F1C-40C3-ADEB-20186D99C8DE}" destId="{76DD6D0B-6C2E-42AF-B5C6-495FF87BA716}" srcOrd="1" destOrd="0" parTransId="{30625331-FF12-44A0-A03F-945596C1EDEC}" sibTransId="{9BEC7E39-77DC-4613-8522-91897F928641}"/>
    <dgm:cxn modelId="{6E0A2FAD-59B5-45F0-ABDC-30A48AA064EC}" type="presOf" srcId="{CC190CE4-0F1C-40C3-ADEB-20186D99C8DE}" destId="{6A48DF01-655B-45F6-A0D9-90EBFEE001D0}" srcOrd="0" destOrd="0" presId="urn:microsoft.com/office/officeart/2005/8/layout/pyramid2"/>
    <dgm:cxn modelId="{E8364B6C-82A4-491E-B121-209DE898E276}" type="presOf" srcId="{139B7ABF-A752-4F95-A7BA-834149B5C5B4}" destId="{43FA1D38-7790-4E77-8D8A-F23E05E1AA13}" srcOrd="0" destOrd="0" presId="urn:microsoft.com/office/officeart/2005/8/layout/pyramid2"/>
    <dgm:cxn modelId="{44E7E826-70E7-4324-BAD1-9C1359E43010}" type="presOf" srcId="{252CDDAE-ADB7-4C6E-A87B-ADB87A0778E4}" destId="{6A48DF01-655B-45F6-A0D9-90EBFEE001D0}" srcOrd="0" destOrd="1" presId="urn:microsoft.com/office/officeart/2005/8/layout/pyramid2"/>
    <dgm:cxn modelId="{D3130835-7629-4E86-B1D8-3CA5D1E24133}" srcId="{139B7ABF-A752-4F95-A7BA-834149B5C5B4}" destId="{1AC04A98-9849-4598-91E5-C5595D332D42}" srcOrd="1" destOrd="0" parTransId="{90DAF41D-0CCC-4FC0-8467-19648C9B0D16}" sibTransId="{A05D295D-BBA2-4FF1-954B-940F4A03FA40}"/>
    <dgm:cxn modelId="{6E5FDF92-4A23-4B89-937B-D595D3C52905}" type="presOf" srcId="{1AC04A98-9849-4598-91E5-C5595D332D42}" destId="{7B47344C-980B-4E57-9404-FE071AF3C9CD}" srcOrd="0" destOrd="0" presId="urn:microsoft.com/office/officeart/2005/8/layout/pyramid2"/>
    <dgm:cxn modelId="{645E23D8-12BD-406B-B0AE-2E662D07C0B5}" type="presOf" srcId="{772039EA-3DB1-467D-BDBF-C32F37388CEA}" destId="{6A48DF01-655B-45F6-A0D9-90EBFEE001D0}" srcOrd="0" destOrd="3" presId="urn:microsoft.com/office/officeart/2005/8/layout/pyramid2"/>
    <dgm:cxn modelId="{F70A1DBB-D971-4062-A534-510BA43C1B27}" srcId="{CC190CE4-0F1C-40C3-ADEB-20186D99C8DE}" destId="{772039EA-3DB1-467D-BDBF-C32F37388CEA}" srcOrd="2" destOrd="0" parTransId="{55835813-2DB8-40BE-880E-9C5ED08F5DDF}" sibTransId="{ABF29247-72AE-4FDE-B636-F17D1F68FE80}"/>
    <dgm:cxn modelId="{FF5A40F2-730E-45CB-92BB-5209971CF677}" srcId="{139B7ABF-A752-4F95-A7BA-834149B5C5B4}" destId="{CC190CE4-0F1C-40C3-ADEB-20186D99C8DE}" srcOrd="0" destOrd="0" parTransId="{66A3DBA0-73E8-4B57-810B-248D3D5F505D}" sibTransId="{53634B4D-E28D-436D-A3A2-B5B046C3DDF2}"/>
    <dgm:cxn modelId="{BFD478CD-5C6E-4E5A-8299-6D1A245E3F49}" srcId="{139B7ABF-A752-4F95-A7BA-834149B5C5B4}" destId="{1C7CD429-917E-4271-9DD3-A90B9988EB3B}" srcOrd="2" destOrd="0" parTransId="{555F04FB-2307-44CA-9914-5B75123B4C58}" sibTransId="{64046E1E-3EBB-456F-9363-3ADC380E57A5}"/>
    <dgm:cxn modelId="{455D10AB-AC5F-4CC5-B0A6-C02FFE642779}" srcId="{CC190CE4-0F1C-40C3-ADEB-20186D99C8DE}" destId="{252CDDAE-ADB7-4C6E-A87B-ADB87A0778E4}" srcOrd="0" destOrd="0" parTransId="{6A804F4D-B91D-4645-8C44-BA685752BF55}" sibTransId="{54194056-7464-4A34-BD3A-98D49B53596E}"/>
    <dgm:cxn modelId="{14C3C124-D0D6-4C63-9481-8C76C7E12F6B}" type="presParOf" srcId="{43FA1D38-7790-4E77-8D8A-F23E05E1AA13}" destId="{E63F91BA-F5FA-4B52-B41F-709A0B70243B}" srcOrd="0" destOrd="0" presId="urn:microsoft.com/office/officeart/2005/8/layout/pyramid2"/>
    <dgm:cxn modelId="{69223015-0049-41FD-A412-14566FF48CDF}" type="presParOf" srcId="{43FA1D38-7790-4E77-8D8A-F23E05E1AA13}" destId="{76E73D66-A163-4918-B8EC-F3F12BA2A168}" srcOrd="1" destOrd="0" presId="urn:microsoft.com/office/officeart/2005/8/layout/pyramid2"/>
    <dgm:cxn modelId="{3103E0C6-AC23-4552-9B56-EC35CFA2B7C5}" type="presParOf" srcId="{76E73D66-A163-4918-B8EC-F3F12BA2A168}" destId="{6A48DF01-655B-45F6-A0D9-90EBFEE001D0}" srcOrd="0" destOrd="0" presId="urn:microsoft.com/office/officeart/2005/8/layout/pyramid2"/>
    <dgm:cxn modelId="{00092AFD-4F13-4B80-A202-937640C2F535}" type="presParOf" srcId="{76E73D66-A163-4918-B8EC-F3F12BA2A168}" destId="{93248730-4B3B-435A-8A04-C76D453840ED}" srcOrd="1" destOrd="0" presId="urn:microsoft.com/office/officeart/2005/8/layout/pyramid2"/>
    <dgm:cxn modelId="{B2675FC5-0958-4D79-94D5-D2483F7E3362}" type="presParOf" srcId="{76E73D66-A163-4918-B8EC-F3F12BA2A168}" destId="{7B47344C-980B-4E57-9404-FE071AF3C9CD}" srcOrd="2" destOrd="0" presId="urn:microsoft.com/office/officeart/2005/8/layout/pyramid2"/>
    <dgm:cxn modelId="{086CE140-21F4-46EB-922A-002B48628746}" type="presParOf" srcId="{76E73D66-A163-4918-B8EC-F3F12BA2A168}" destId="{14CB73BF-5065-42C6-A279-6E1CC7570BE7}" srcOrd="3" destOrd="0" presId="urn:microsoft.com/office/officeart/2005/8/layout/pyramid2"/>
    <dgm:cxn modelId="{0D5C5194-4871-48B1-BF47-32F852A99673}" type="presParOf" srcId="{76E73D66-A163-4918-B8EC-F3F12BA2A168}" destId="{EE03CC07-E103-4841-A244-5075C7E2CCF4}" srcOrd="4" destOrd="0" presId="urn:microsoft.com/office/officeart/2005/8/layout/pyramid2"/>
    <dgm:cxn modelId="{9C97B2D7-88C4-48EB-9A86-66B01B57D0B5}" type="presParOf" srcId="{76E73D66-A163-4918-B8EC-F3F12BA2A168}" destId="{73E58025-F796-4357-9813-E4A8190199C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9B7ABF-A752-4F95-A7BA-834149B5C5B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C190CE4-0F1C-40C3-ADEB-20186D99C8DE}">
      <dgm:prSet phldrT="[Texte]"/>
      <dgm:spPr/>
      <dgm:t>
        <a:bodyPr/>
        <a:lstStyle/>
        <a:p>
          <a:r>
            <a:rPr lang="fr-FR" dirty="0" smtClean="0"/>
            <a:t>154 000 passagers de croisière</a:t>
          </a:r>
        </a:p>
      </dgm:t>
    </dgm:pt>
    <dgm:pt modelId="{66A3DBA0-73E8-4B57-810B-248D3D5F505D}" type="parTrans" cxnId="{FF5A40F2-730E-45CB-92BB-5209971CF677}">
      <dgm:prSet/>
      <dgm:spPr/>
      <dgm:t>
        <a:bodyPr/>
        <a:lstStyle/>
        <a:p>
          <a:endParaRPr lang="fr-FR"/>
        </a:p>
      </dgm:t>
    </dgm:pt>
    <dgm:pt modelId="{53634B4D-E28D-436D-A3A2-B5B046C3DDF2}" type="sibTrans" cxnId="{FF5A40F2-730E-45CB-92BB-5209971CF677}">
      <dgm:prSet/>
      <dgm:spPr/>
      <dgm:t>
        <a:bodyPr/>
        <a:lstStyle/>
        <a:p>
          <a:endParaRPr lang="fr-FR"/>
        </a:p>
      </dgm:t>
    </dgm:pt>
    <dgm:pt modelId="{1AC04A98-9849-4598-91E5-C5595D332D42}">
      <dgm:prSet phldrT="[Texte]"/>
      <dgm:spPr/>
      <dgm:t>
        <a:bodyPr/>
        <a:lstStyle/>
        <a:p>
          <a:r>
            <a:rPr lang="fr-FR" dirty="0" smtClean="0"/>
            <a:t>dont 54 300 passagers « tête de ligne »</a:t>
          </a:r>
          <a:endParaRPr lang="fr-FR" dirty="0"/>
        </a:p>
      </dgm:t>
    </dgm:pt>
    <dgm:pt modelId="{90DAF41D-0CCC-4FC0-8467-19648C9B0D16}" type="parTrans" cxnId="{D3130835-7629-4E86-B1D8-3CA5D1E24133}">
      <dgm:prSet/>
      <dgm:spPr/>
      <dgm:t>
        <a:bodyPr/>
        <a:lstStyle/>
        <a:p>
          <a:endParaRPr lang="fr-FR"/>
        </a:p>
      </dgm:t>
    </dgm:pt>
    <dgm:pt modelId="{A05D295D-BBA2-4FF1-954B-940F4A03FA40}" type="sibTrans" cxnId="{D3130835-7629-4E86-B1D8-3CA5D1E24133}">
      <dgm:prSet/>
      <dgm:spPr/>
      <dgm:t>
        <a:bodyPr/>
        <a:lstStyle/>
        <a:p>
          <a:endParaRPr lang="fr-FR"/>
        </a:p>
      </dgm:t>
    </dgm:pt>
    <dgm:pt modelId="{1C7CD429-917E-4271-9DD3-A90B9988EB3B}">
      <dgm:prSet phldrT="[Texte]"/>
      <dgm:spPr/>
      <dgm:t>
        <a:bodyPr/>
        <a:lstStyle/>
        <a:p>
          <a:r>
            <a:rPr lang="fr-FR" dirty="0" smtClean="0"/>
            <a:t>116 000 passagers inter-îles</a:t>
          </a:r>
          <a:endParaRPr lang="fr-FR" dirty="0"/>
        </a:p>
      </dgm:t>
    </dgm:pt>
    <dgm:pt modelId="{555F04FB-2307-44CA-9914-5B75123B4C58}" type="parTrans" cxnId="{BFD478CD-5C6E-4E5A-8299-6D1A245E3F49}">
      <dgm:prSet/>
      <dgm:spPr/>
      <dgm:t>
        <a:bodyPr/>
        <a:lstStyle/>
        <a:p>
          <a:endParaRPr lang="fr-FR"/>
        </a:p>
      </dgm:t>
    </dgm:pt>
    <dgm:pt modelId="{64046E1E-3EBB-456F-9363-3ADC380E57A5}" type="sibTrans" cxnId="{BFD478CD-5C6E-4E5A-8299-6D1A245E3F49}">
      <dgm:prSet/>
      <dgm:spPr/>
      <dgm:t>
        <a:bodyPr/>
        <a:lstStyle/>
        <a:p>
          <a:endParaRPr lang="fr-FR"/>
        </a:p>
      </dgm:t>
    </dgm:pt>
    <dgm:pt modelId="{43FA1D38-7790-4E77-8D8A-F23E05E1AA13}" type="pres">
      <dgm:prSet presAssocID="{139B7ABF-A752-4F95-A7BA-834149B5C5B4}" presName="compositeShape" presStyleCnt="0">
        <dgm:presLayoutVars>
          <dgm:dir/>
          <dgm:resizeHandles/>
        </dgm:presLayoutVars>
      </dgm:prSet>
      <dgm:spPr/>
    </dgm:pt>
    <dgm:pt modelId="{E63F91BA-F5FA-4B52-B41F-709A0B70243B}" type="pres">
      <dgm:prSet presAssocID="{139B7ABF-A752-4F95-A7BA-834149B5C5B4}" presName="pyramid" presStyleLbl="node1" presStyleIdx="0" presStyleCnt="1"/>
      <dgm:spPr/>
    </dgm:pt>
    <dgm:pt modelId="{76E73D66-A163-4918-B8EC-F3F12BA2A168}" type="pres">
      <dgm:prSet presAssocID="{139B7ABF-A752-4F95-A7BA-834149B5C5B4}" presName="theList" presStyleCnt="0"/>
      <dgm:spPr/>
    </dgm:pt>
    <dgm:pt modelId="{6A48DF01-655B-45F6-A0D9-90EBFEE001D0}" type="pres">
      <dgm:prSet presAssocID="{CC190CE4-0F1C-40C3-ADEB-20186D99C8DE}" presName="aNode" presStyleLbl="fgAcc1" presStyleIdx="0" presStyleCnt="3" custScaleY="186203" custLinFactNeighborX="-76099" custLinFactNeighborY="-645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48730-4B3B-435A-8A04-C76D453840ED}" type="pres">
      <dgm:prSet presAssocID="{CC190CE4-0F1C-40C3-ADEB-20186D99C8DE}" presName="aSpace" presStyleCnt="0"/>
      <dgm:spPr/>
    </dgm:pt>
    <dgm:pt modelId="{7B47344C-980B-4E57-9404-FE071AF3C9CD}" type="pres">
      <dgm:prSet presAssocID="{1AC04A98-9849-4598-91E5-C5595D332D42}" presName="aNode" presStyleLbl="fgAcc1" presStyleIdx="1" presStyleCnt="3" custLinFactY="-41458" custLinFactNeighborX="1332" custLinFactNeighborY="-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CB73BF-5065-42C6-A279-6E1CC7570BE7}" type="pres">
      <dgm:prSet presAssocID="{1AC04A98-9849-4598-91E5-C5595D332D42}" presName="aSpace" presStyleCnt="0"/>
      <dgm:spPr/>
    </dgm:pt>
    <dgm:pt modelId="{EE03CC07-E103-4841-A244-5075C7E2CCF4}" type="pres">
      <dgm:prSet presAssocID="{1C7CD429-917E-4271-9DD3-A90B9988EB3B}" presName="aNode" presStyleLbl="fgAcc1" presStyleIdx="2" presStyleCnt="3" custLinFactNeighborX="-75316" custLinFactNeighborY="5361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E58025-F796-4357-9813-E4A8190199C2}" type="pres">
      <dgm:prSet presAssocID="{1C7CD429-917E-4271-9DD3-A90B9988EB3B}" presName="aSpace" presStyleCnt="0"/>
      <dgm:spPr/>
    </dgm:pt>
  </dgm:ptLst>
  <dgm:cxnLst>
    <dgm:cxn modelId="{974221DF-12AA-419F-99F5-1ADA0658139B}" type="presOf" srcId="{CC190CE4-0F1C-40C3-ADEB-20186D99C8DE}" destId="{6A48DF01-655B-45F6-A0D9-90EBFEE001D0}" srcOrd="0" destOrd="0" presId="urn:microsoft.com/office/officeart/2005/8/layout/pyramid2"/>
    <dgm:cxn modelId="{6357CA50-B9B8-4715-A657-D59C4370B0B0}" type="presOf" srcId="{1C7CD429-917E-4271-9DD3-A90B9988EB3B}" destId="{EE03CC07-E103-4841-A244-5075C7E2CCF4}" srcOrd="0" destOrd="0" presId="urn:microsoft.com/office/officeart/2005/8/layout/pyramid2"/>
    <dgm:cxn modelId="{2C953D1C-846A-47F2-A68F-1EAE36089891}" type="presOf" srcId="{139B7ABF-A752-4F95-A7BA-834149B5C5B4}" destId="{43FA1D38-7790-4E77-8D8A-F23E05E1AA13}" srcOrd="0" destOrd="0" presId="urn:microsoft.com/office/officeart/2005/8/layout/pyramid2"/>
    <dgm:cxn modelId="{D3130835-7629-4E86-B1D8-3CA5D1E24133}" srcId="{139B7ABF-A752-4F95-A7BA-834149B5C5B4}" destId="{1AC04A98-9849-4598-91E5-C5595D332D42}" srcOrd="1" destOrd="0" parTransId="{90DAF41D-0CCC-4FC0-8467-19648C9B0D16}" sibTransId="{A05D295D-BBA2-4FF1-954B-940F4A03FA40}"/>
    <dgm:cxn modelId="{C9ED50BD-2465-4FF0-A700-F395B2AA510A}" type="presOf" srcId="{1AC04A98-9849-4598-91E5-C5595D332D42}" destId="{7B47344C-980B-4E57-9404-FE071AF3C9CD}" srcOrd="0" destOrd="0" presId="urn:microsoft.com/office/officeart/2005/8/layout/pyramid2"/>
    <dgm:cxn modelId="{FF5A40F2-730E-45CB-92BB-5209971CF677}" srcId="{139B7ABF-A752-4F95-A7BA-834149B5C5B4}" destId="{CC190CE4-0F1C-40C3-ADEB-20186D99C8DE}" srcOrd="0" destOrd="0" parTransId="{66A3DBA0-73E8-4B57-810B-248D3D5F505D}" sibTransId="{53634B4D-E28D-436D-A3A2-B5B046C3DDF2}"/>
    <dgm:cxn modelId="{BFD478CD-5C6E-4E5A-8299-6D1A245E3F49}" srcId="{139B7ABF-A752-4F95-A7BA-834149B5C5B4}" destId="{1C7CD429-917E-4271-9DD3-A90B9988EB3B}" srcOrd="2" destOrd="0" parTransId="{555F04FB-2307-44CA-9914-5B75123B4C58}" sibTransId="{64046E1E-3EBB-456F-9363-3ADC380E57A5}"/>
    <dgm:cxn modelId="{4BE1C93F-CDF8-4CD9-933B-DF4EE2883C7A}" type="presParOf" srcId="{43FA1D38-7790-4E77-8D8A-F23E05E1AA13}" destId="{E63F91BA-F5FA-4B52-B41F-709A0B70243B}" srcOrd="0" destOrd="0" presId="urn:microsoft.com/office/officeart/2005/8/layout/pyramid2"/>
    <dgm:cxn modelId="{A631F601-51C9-4BED-BD4A-2C06DF87CDD4}" type="presParOf" srcId="{43FA1D38-7790-4E77-8D8A-F23E05E1AA13}" destId="{76E73D66-A163-4918-B8EC-F3F12BA2A168}" srcOrd="1" destOrd="0" presId="urn:microsoft.com/office/officeart/2005/8/layout/pyramid2"/>
    <dgm:cxn modelId="{F1B45C3D-BE99-4B16-ADC9-E499FE071DCA}" type="presParOf" srcId="{76E73D66-A163-4918-B8EC-F3F12BA2A168}" destId="{6A48DF01-655B-45F6-A0D9-90EBFEE001D0}" srcOrd="0" destOrd="0" presId="urn:microsoft.com/office/officeart/2005/8/layout/pyramid2"/>
    <dgm:cxn modelId="{DF05F1C6-AD53-42A1-864B-32FEE82AA329}" type="presParOf" srcId="{76E73D66-A163-4918-B8EC-F3F12BA2A168}" destId="{93248730-4B3B-435A-8A04-C76D453840ED}" srcOrd="1" destOrd="0" presId="urn:microsoft.com/office/officeart/2005/8/layout/pyramid2"/>
    <dgm:cxn modelId="{11CED93B-EB4E-413E-A5BC-D8E9F93CB198}" type="presParOf" srcId="{76E73D66-A163-4918-B8EC-F3F12BA2A168}" destId="{7B47344C-980B-4E57-9404-FE071AF3C9CD}" srcOrd="2" destOrd="0" presId="urn:microsoft.com/office/officeart/2005/8/layout/pyramid2"/>
    <dgm:cxn modelId="{066450C6-654B-4F74-AD24-1E45700B2F66}" type="presParOf" srcId="{76E73D66-A163-4918-B8EC-F3F12BA2A168}" destId="{14CB73BF-5065-42C6-A279-6E1CC7570BE7}" srcOrd="3" destOrd="0" presId="urn:microsoft.com/office/officeart/2005/8/layout/pyramid2"/>
    <dgm:cxn modelId="{076C42BF-BD69-4829-8181-370D05C175F1}" type="presParOf" srcId="{76E73D66-A163-4918-B8EC-F3F12BA2A168}" destId="{EE03CC07-E103-4841-A244-5075C7E2CCF4}" srcOrd="4" destOrd="0" presId="urn:microsoft.com/office/officeart/2005/8/layout/pyramid2"/>
    <dgm:cxn modelId="{BCDF6620-250F-43EB-8EB6-361000ECD17D}" type="presParOf" srcId="{76E73D66-A163-4918-B8EC-F3F12BA2A168}" destId="{73E58025-F796-4357-9813-E4A8190199C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4988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0263"/>
            <a:ext cx="3074988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172B04A-5BE9-4939-89E8-786BF8229EC5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6065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4988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0263"/>
            <a:ext cx="3074988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91" tIns="47745" rIns="95491" bIns="47745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729572ED-ECCC-49C8-A922-7FF49811C0A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8572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032BEC1D-BF61-4CB6-A9CF-9A1E9E1A7A1C}" type="slidenum">
              <a:rPr lang="fr-FR" altLang="fr-FR" smtClean="0">
                <a:solidFill>
                  <a:srgbClr val="000000"/>
                </a:solidFill>
                <a:latin typeface="Arial" charset="0"/>
              </a:rPr>
              <a:pPr eaLnBrk="1" hangingPunct="1"/>
              <a:t>1</a:t>
            </a:fld>
            <a:endParaRPr lang="fr-FR" altLang="fr-FR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1182688" y="766763"/>
            <a:ext cx="4733925" cy="3838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91" tIns="47745" rIns="95491" bIns="47745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fr-FR" altLang="fr-FR">
              <a:solidFill>
                <a:srgbClr val="000000"/>
              </a:solidFill>
            </a:endParaRP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655131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0600" y="766763"/>
            <a:ext cx="5118100" cy="38385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A78A6-5734-4AB1-9FFC-2B1F35A8D2B7}" type="slidenum">
              <a:rPr lang="fr-FR">
                <a:solidFill>
                  <a:prstClr val="black"/>
                </a:solidFill>
              </a:rPr>
              <a:pPr/>
              <a:t>28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381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F3E2BFF-795D-4CF9-B28E-7E5C1BD8BE75}" type="slidenum">
              <a:rPr lang="fr-FR" altLang="fr-FR" smtClean="0">
                <a:latin typeface="Arial" charset="0"/>
              </a:rPr>
              <a:pPr eaLnBrk="1" hangingPunct="1"/>
              <a:t>3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182688" y="766763"/>
            <a:ext cx="4733925" cy="3838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91" tIns="47745" rIns="95491" bIns="47745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3556" name="Text Box 3"/>
          <p:cNvSpPr>
            <a:spLocks noGrp="1" noChangeArrowheads="1"/>
          </p:cNvSpPr>
          <p:nvPr>
            <p:ph type="body"/>
          </p:nvPr>
        </p:nvSpPr>
        <p:spPr>
          <a:xfrm>
            <a:off x="946150" y="4862513"/>
            <a:ext cx="5207000" cy="282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93987" tIns="48873" rIns="93987" bIns="48873">
            <a:spAutoFit/>
          </a:bodyPr>
          <a:lstStyle/>
          <a:p>
            <a:pPr defTabSz="468313" eaLnBrk="1" hangingPunct="1">
              <a:spcBef>
                <a:spcPts val="475"/>
              </a:spcBef>
              <a:tabLst>
                <a:tab pos="0" algn="l"/>
                <a:tab pos="954088" algn="l"/>
                <a:tab pos="1909763" algn="l"/>
                <a:tab pos="2863850" algn="l"/>
                <a:tab pos="3819525" algn="l"/>
                <a:tab pos="4773613" algn="l"/>
                <a:tab pos="5729288" algn="l"/>
                <a:tab pos="6683375" algn="l"/>
                <a:tab pos="7639050" algn="l"/>
                <a:tab pos="8593138" algn="l"/>
                <a:tab pos="9548813" algn="l"/>
                <a:tab pos="10502900" algn="l"/>
              </a:tabLst>
            </a:pPr>
            <a:endParaRPr lang="en-GB" altLang="fr-FR" smtClean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91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8177441-B0C7-4BFB-9D74-11F4AAAF3A1B}" type="slidenum">
              <a:rPr lang="fr-FR" altLang="fr-FR" smtClean="0">
                <a:latin typeface="Arial" charset="0"/>
              </a:rPr>
              <a:pPr eaLnBrk="1" hangingPunct="1"/>
              <a:t>4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1182688" y="766763"/>
            <a:ext cx="4733925" cy="3838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91" tIns="47745" rIns="95491" bIns="47745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24580" name="Text Box 3"/>
          <p:cNvSpPr>
            <a:spLocks noGrp="1" noChangeArrowheads="1"/>
          </p:cNvSpPr>
          <p:nvPr>
            <p:ph type="body"/>
          </p:nvPr>
        </p:nvSpPr>
        <p:spPr>
          <a:xfrm>
            <a:off x="946150" y="4862513"/>
            <a:ext cx="5207000" cy="134143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93987" tIns="48873" rIns="93987" bIns="48873">
            <a:spAutoFit/>
          </a:bodyPr>
          <a:lstStyle/>
          <a:p>
            <a:pPr defTabSz="468313" eaLnBrk="1" hangingPunct="1">
              <a:spcBef>
                <a:spcPts val="475"/>
              </a:spcBef>
              <a:tabLst>
                <a:tab pos="0" algn="l"/>
                <a:tab pos="954088" algn="l"/>
                <a:tab pos="1909763" algn="l"/>
                <a:tab pos="2863850" algn="l"/>
                <a:tab pos="3819525" algn="l"/>
                <a:tab pos="4773613" algn="l"/>
                <a:tab pos="5729288" algn="l"/>
                <a:tab pos="6683375" algn="l"/>
                <a:tab pos="7639050" algn="l"/>
                <a:tab pos="8593138" algn="l"/>
                <a:tab pos="9548813" algn="l"/>
                <a:tab pos="10502900" algn="l"/>
              </a:tabLst>
            </a:pPr>
            <a:endParaRPr lang="en-GB" altLang="fr-FR" smtClean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1787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AA9AE309-7EFD-4BA0-8C4C-2B3B6DE7D362}" type="slidenum">
              <a:rPr lang="fr-FR" altLang="fr-FR" smtClean="0">
                <a:latin typeface="Arial" charset="0"/>
              </a:rPr>
              <a:pPr eaLnBrk="1" hangingPunct="1"/>
              <a:t>5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887314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1794BC22-5711-44A3-8F92-4D548282DF90}" type="slidenum">
              <a:rPr lang="fr-FR" altLang="fr-FR" smtClean="0">
                <a:latin typeface="Arial" charset="0"/>
              </a:rPr>
              <a:pPr eaLnBrk="1" hangingPunct="1"/>
              <a:t>7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271568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0C05EFEB-658D-4A0E-B33D-1E1D17722B94}" type="slidenum">
              <a:rPr lang="fr-FR" altLang="fr-FR" smtClean="0">
                <a:latin typeface="Arial" charset="0"/>
              </a:rPr>
              <a:pPr eaLnBrk="1" hangingPunct="1"/>
              <a:t>8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132030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AB73230E-B02B-498C-9997-24625C8CC06E}" type="slidenum">
              <a:rPr lang="fr-FR" altLang="fr-FR" smtClean="0">
                <a:latin typeface="Arial" charset="0"/>
              </a:rPr>
              <a:pPr eaLnBrk="1" hangingPunct="1"/>
              <a:t>10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953871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F704C20-D58E-451F-A1D8-F170F1C6E0D7}" type="slidenum">
              <a:rPr lang="fr-FR" altLang="fr-FR" smtClean="0">
                <a:latin typeface="Arial" charset="0"/>
              </a:rPr>
              <a:pPr eaLnBrk="1" hangingPunct="1"/>
              <a:t>11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700036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E39503D-B7E2-4586-A52D-5FE228458A14}" type="slidenum">
              <a:rPr lang="fr-FR" altLang="fr-FR" smtClean="0">
                <a:latin typeface="Arial" charset="0"/>
              </a:rPr>
              <a:pPr eaLnBrk="1" hangingPunct="1"/>
              <a:t>12</a:t>
            </a:fld>
            <a:endParaRPr lang="fr-FR" altLang="fr-FR" smtClean="0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2513"/>
            <a:ext cx="5207000" cy="46069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628017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25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930 w 2780"/>
                <a:gd name="T1" fmla="*/ 18 h 953"/>
                <a:gd name="T2" fmla="*/ 2840 w 2780"/>
                <a:gd name="T3" fmla="*/ 24 h 953"/>
                <a:gd name="T4" fmla="*/ 2773 w 2780"/>
                <a:gd name="T5" fmla="*/ 102 h 953"/>
                <a:gd name="T6" fmla="*/ 2658 w 2780"/>
                <a:gd name="T7" fmla="*/ 156 h 953"/>
                <a:gd name="T8" fmla="*/ 2651 w 2780"/>
                <a:gd name="T9" fmla="*/ 222 h 953"/>
                <a:gd name="T10" fmla="*/ 2631 w 2780"/>
                <a:gd name="T11" fmla="*/ 246 h 953"/>
                <a:gd name="T12" fmla="*/ 2613 w 2780"/>
                <a:gd name="T13" fmla="*/ 252 h 953"/>
                <a:gd name="T14" fmla="*/ 2541 w 2780"/>
                <a:gd name="T15" fmla="*/ 210 h 953"/>
                <a:gd name="T16" fmla="*/ 2395 w 2780"/>
                <a:gd name="T17" fmla="*/ 192 h 953"/>
                <a:gd name="T18" fmla="*/ 2368 w 2780"/>
                <a:gd name="T19" fmla="*/ 186 h 953"/>
                <a:gd name="T20" fmla="*/ 2347 w 2780"/>
                <a:gd name="T21" fmla="*/ 192 h 953"/>
                <a:gd name="T22" fmla="*/ 2272 w 2780"/>
                <a:gd name="T23" fmla="*/ 228 h 953"/>
                <a:gd name="T24" fmla="*/ 2236 w 2780"/>
                <a:gd name="T25" fmla="*/ 240 h 953"/>
                <a:gd name="T26" fmla="*/ 2212 w 2780"/>
                <a:gd name="T27" fmla="*/ 246 h 953"/>
                <a:gd name="T28" fmla="*/ 2200 w 2780"/>
                <a:gd name="T29" fmla="*/ 258 h 953"/>
                <a:gd name="T30" fmla="*/ 2200 w 2780"/>
                <a:gd name="T31" fmla="*/ 276 h 953"/>
                <a:gd name="T32" fmla="*/ 2177 w 2780"/>
                <a:gd name="T33" fmla="*/ 300 h 953"/>
                <a:gd name="T34" fmla="*/ 2159 w 2780"/>
                <a:gd name="T35" fmla="*/ 312 h 953"/>
                <a:gd name="T36" fmla="*/ 2147 w 2780"/>
                <a:gd name="T37" fmla="*/ 324 h 953"/>
                <a:gd name="T38" fmla="*/ 2135 w 2780"/>
                <a:gd name="T39" fmla="*/ 336 h 953"/>
                <a:gd name="T40" fmla="*/ 2100 w 2780"/>
                <a:gd name="T41" fmla="*/ 342 h 953"/>
                <a:gd name="T42" fmla="*/ 2023 w 2780"/>
                <a:gd name="T43" fmla="*/ 336 h 953"/>
                <a:gd name="T44" fmla="*/ 1985 w 2780"/>
                <a:gd name="T45" fmla="*/ 330 h 953"/>
                <a:gd name="T46" fmla="*/ 1973 w 2780"/>
                <a:gd name="T47" fmla="*/ 342 h 953"/>
                <a:gd name="T48" fmla="*/ 1961 w 2780"/>
                <a:gd name="T49" fmla="*/ 354 h 953"/>
                <a:gd name="T50" fmla="*/ 1931 w 2780"/>
                <a:gd name="T51" fmla="*/ 360 h 953"/>
                <a:gd name="T52" fmla="*/ 1872 w 2780"/>
                <a:gd name="T53" fmla="*/ 342 h 953"/>
                <a:gd name="T54" fmla="*/ 1848 w 2780"/>
                <a:gd name="T55" fmla="*/ 342 h 953"/>
                <a:gd name="T56" fmla="*/ 1824 w 2780"/>
                <a:gd name="T57" fmla="*/ 354 h 953"/>
                <a:gd name="T58" fmla="*/ 1755 w 2780"/>
                <a:gd name="T59" fmla="*/ 425 h 953"/>
                <a:gd name="T60" fmla="*/ 1705 w 2780"/>
                <a:gd name="T61" fmla="*/ 569 h 953"/>
                <a:gd name="T62" fmla="*/ 1705 w 2780"/>
                <a:gd name="T63" fmla="*/ 593 h 953"/>
                <a:gd name="T64" fmla="*/ 1712 w 2780"/>
                <a:gd name="T65" fmla="*/ 641 h 953"/>
                <a:gd name="T66" fmla="*/ 1733 w 2780"/>
                <a:gd name="T67" fmla="*/ 659 h 953"/>
                <a:gd name="T68" fmla="*/ 1726 w 2780"/>
                <a:gd name="T69" fmla="*/ 671 h 953"/>
                <a:gd name="T70" fmla="*/ 1712 w 2780"/>
                <a:gd name="T71" fmla="*/ 683 h 953"/>
                <a:gd name="T72" fmla="*/ 1632 w 2780"/>
                <a:gd name="T73" fmla="*/ 689 h 953"/>
                <a:gd name="T74" fmla="*/ 1555 w 2780"/>
                <a:gd name="T75" fmla="*/ 629 h 953"/>
                <a:gd name="T76" fmla="*/ 1408 w 2780"/>
                <a:gd name="T77" fmla="*/ 587 h 953"/>
                <a:gd name="T78" fmla="*/ 1256 w 2780"/>
                <a:gd name="T79" fmla="*/ 671 h 953"/>
                <a:gd name="T80" fmla="*/ 1070 w 2780"/>
                <a:gd name="T81" fmla="*/ 731 h 953"/>
                <a:gd name="T82" fmla="*/ 867 w 2780"/>
                <a:gd name="T83" fmla="*/ 743 h 953"/>
                <a:gd name="T84" fmla="*/ 664 w 2780"/>
                <a:gd name="T85" fmla="*/ 701 h 953"/>
                <a:gd name="T86" fmla="*/ 604 w 2780"/>
                <a:gd name="T87" fmla="*/ 695 h 953"/>
                <a:gd name="T88" fmla="*/ 592 w 2780"/>
                <a:gd name="T89" fmla="*/ 701 h 953"/>
                <a:gd name="T90" fmla="*/ 556 w 2780"/>
                <a:gd name="T91" fmla="*/ 731 h 953"/>
                <a:gd name="T92" fmla="*/ 454 w 2780"/>
                <a:gd name="T93" fmla="*/ 809 h 953"/>
                <a:gd name="T94" fmla="*/ 424 w 2780"/>
                <a:gd name="T95" fmla="*/ 821 h 953"/>
                <a:gd name="T96" fmla="*/ 400 w 2780"/>
                <a:gd name="T97" fmla="*/ 821 h 953"/>
                <a:gd name="T98" fmla="*/ 353 w 2780"/>
                <a:gd name="T99" fmla="*/ 827 h 953"/>
                <a:gd name="T100" fmla="*/ 227 w 2780"/>
                <a:gd name="T101" fmla="*/ 851 h 953"/>
                <a:gd name="T102" fmla="*/ 191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942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2766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fr-FR" noProof="0" smtClean="0"/>
              <a:t>Cliquez pour modifier le style du titre</a:t>
            </a:r>
          </a:p>
        </p:txBody>
      </p:sp>
      <p:sp>
        <p:nvSpPr>
          <p:cNvPr id="2766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E681C-1D5F-4F39-97E0-F28C6154F2B7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81340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6B2CF-109F-4DDB-9E47-A4FD0AE8F40D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43375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B384D-625B-402F-9B03-B7832A7986E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467711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 eaLnBrk="1" hangingPunct="1"/>
              <a:endParaRPr lang="fr-FR" altLang="fr-FR" sz="2400">
                <a:latin typeface="Times New Roman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 sz="2400">
                <a:latin typeface="Times New Roman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 eaLnBrk="1" hangingPunct="1"/>
                <a:endParaRPr lang="fr-FR" altLang="fr-FR" sz="2400">
                  <a:latin typeface="Times New Roman" charset="0"/>
                </a:endParaRPr>
              </a:p>
            </p:txBody>
          </p:sp>
        </p:grpSp>
      </p:grpSp>
      <p:sp>
        <p:nvSpPr>
          <p:cNvPr id="3123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 smtClean="0"/>
              <a:t>Cliquez pour modifier le style du titre</a:t>
            </a:r>
          </a:p>
        </p:txBody>
      </p:sp>
      <p:sp>
        <p:nvSpPr>
          <p:cNvPr id="3123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24DC8-FFAB-4AE6-9315-48F042A322B6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4381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33223-3DBC-4E87-A93F-EF407D1AE59E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221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5E608-EB48-4853-8329-1E200D952DCB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3363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2E469-44EA-4903-BAEA-EC0E17DB2E5D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41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D9977-AA8C-4FCB-8B84-5111FF792E2C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3751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90030-B879-4A19-85C6-8D8B754F1673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4795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36834-E0B1-4798-95A9-41F6E56D5A30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695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B4A98-DFE8-4A52-A8D0-DFAFB802CF0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371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95DAA-CCB5-4DCA-B019-F990DEC0477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24016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92EFE-A812-4513-BDA9-5D217245FED7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819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FA62C-F3B9-4689-91EC-FF45991D763E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4429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6D35D-76EC-43E9-9292-E444CC919FF9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5819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re et diagramme ou 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graphique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523A7-3E2B-41A7-AD41-A94059CA1C9D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5125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9B049-2B22-4D7A-A038-51992E007CC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4781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582FD-EAA0-4595-AF45-A822D28588E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60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9814F-973C-4CE7-A5F8-3580AEBD5420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9969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>
            <a:spLocks noChangeArrowheads="1"/>
          </p:cNvSpPr>
          <p:nvPr/>
        </p:nvSpPr>
        <p:spPr bwMode="auto">
          <a:xfrm>
            <a:off x="804497" y="784225"/>
            <a:ext cx="8338038" cy="14288"/>
          </a:xfrm>
          <a:prstGeom prst="rect">
            <a:avLst/>
          </a:prstGeom>
          <a:solidFill>
            <a:srgbClr val="A82124"/>
          </a:solidFill>
          <a:ln w="6350">
            <a:solidFill>
              <a:srgbClr val="A90B2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Rectangle 52"/>
          <p:cNvSpPr>
            <a:spLocks noChangeArrowheads="1"/>
          </p:cNvSpPr>
          <p:nvPr/>
        </p:nvSpPr>
        <p:spPr bwMode="auto">
          <a:xfrm>
            <a:off x="801567" y="820751"/>
            <a:ext cx="8338038" cy="28575"/>
          </a:xfrm>
          <a:prstGeom prst="rect">
            <a:avLst/>
          </a:prstGeom>
          <a:solidFill>
            <a:srgbClr val="A82124"/>
          </a:solidFill>
          <a:ln w="9525">
            <a:solidFill>
              <a:srgbClr val="A90B2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Rectangle 44"/>
          <p:cNvSpPr>
            <a:spLocks noChangeArrowheads="1"/>
          </p:cNvSpPr>
          <p:nvPr/>
        </p:nvSpPr>
        <p:spPr bwMode="auto">
          <a:xfrm rot="16200000">
            <a:off x="-3013563" y="3013563"/>
            <a:ext cx="6858000" cy="830874"/>
          </a:xfrm>
          <a:prstGeom prst="rect">
            <a:avLst/>
          </a:prstGeom>
          <a:solidFill>
            <a:srgbClr val="E8E6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7" name="Picture 48" descr="LOGO MENSIA Papier à lett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77788"/>
            <a:ext cx="754674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1"/>
          <p:cNvSpPr>
            <a:spLocks noChangeArrowheads="1"/>
          </p:cNvSpPr>
          <p:nvPr userDrawn="1"/>
        </p:nvSpPr>
        <p:spPr bwMode="auto">
          <a:xfrm>
            <a:off x="804497" y="784225"/>
            <a:ext cx="8338038" cy="14288"/>
          </a:xfrm>
          <a:prstGeom prst="rect">
            <a:avLst/>
          </a:prstGeom>
          <a:solidFill>
            <a:srgbClr val="A82124"/>
          </a:solidFill>
          <a:ln w="6350">
            <a:solidFill>
              <a:srgbClr val="A90B2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801567" y="820751"/>
            <a:ext cx="8338038" cy="28575"/>
          </a:xfrm>
          <a:prstGeom prst="rect">
            <a:avLst/>
          </a:prstGeom>
          <a:solidFill>
            <a:srgbClr val="A82124"/>
          </a:solidFill>
          <a:ln w="9525">
            <a:solidFill>
              <a:srgbClr val="A90B2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Rectangle 44"/>
          <p:cNvSpPr>
            <a:spLocks noChangeArrowheads="1"/>
          </p:cNvSpPr>
          <p:nvPr userDrawn="1"/>
        </p:nvSpPr>
        <p:spPr bwMode="auto">
          <a:xfrm rot="16200000">
            <a:off x="-3013563" y="3013563"/>
            <a:ext cx="6858000" cy="830874"/>
          </a:xfrm>
          <a:prstGeom prst="rect">
            <a:avLst/>
          </a:prstGeom>
          <a:solidFill>
            <a:srgbClr val="E8E6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1" name="Picture 48" descr="LOGO MENSIA Papier à lettre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77788"/>
            <a:ext cx="754674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2514600"/>
            <a:ext cx="7086600" cy="990600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457200"/>
          </a:xfrm>
        </p:spPr>
        <p:txBody>
          <a:bodyPr/>
          <a:lstStyle>
            <a:lvl1pPr marL="0" indent="0">
              <a:buFont typeface="Wingdings 3" pitchFamily="18" charset="2"/>
              <a:buNone/>
              <a:defRPr sz="1100"/>
            </a:lvl1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815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25D6AE81-545A-4596-88CA-DCA1B97B6031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3477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2514600"/>
            <a:ext cx="7086600" cy="990600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457200"/>
          </a:xfrm>
        </p:spPr>
        <p:txBody>
          <a:bodyPr/>
          <a:lstStyle>
            <a:lvl1pPr marL="0" indent="0">
              <a:buFont typeface="Wingdings 3" pitchFamily="18" charset="2"/>
              <a:buNone/>
              <a:defRPr sz="1100"/>
            </a:lvl1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F89B1A12-14F4-4DA4-B6BB-8573F14CC069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2395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35777-C203-40F6-9D4B-C71CBC50914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46543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5870" y="1196975"/>
            <a:ext cx="3964523" cy="51117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60898" y="1196975"/>
            <a:ext cx="3964525" cy="51117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054D9FDC-5B4A-4A72-8FF2-437677FC6056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7133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oi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7" name="Espace réservé du contenu 2"/>
          <p:cNvSpPr>
            <a:spLocks noGrp="1"/>
          </p:cNvSpPr>
          <p:nvPr>
            <p:ph sz="half" idx="1"/>
          </p:nvPr>
        </p:nvSpPr>
        <p:spPr>
          <a:xfrm>
            <a:off x="915865" y="1196975"/>
            <a:ext cx="2651966" cy="51117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8" name="Espace réservé du contenu 3"/>
          <p:cNvSpPr>
            <a:spLocks noGrp="1"/>
          </p:cNvSpPr>
          <p:nvPr>
            <p:ph sz="half" idx="2"/>
          </p:nvPr>
        </p:nvSpPr>
        <p:spPr>
          <a:xfrm>
            <a:off x="3641441" y="1196975"/>
            <a:ext cx="2651967" cy="51117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9" name="Espace réservé du contenu 3"/>
          <p:cNvSpPr>
            <a:spLocks noGrp="1"/>
          </p:cNvSpPr>
          <p:nvPr>
            <p:ph sz="half" idx="12"/>
          </p:nvPr>
        </p:nvSpPr>
        <p:spPr>
          <a:xfrm>
            <a:off x="6373457" y="1194872"/>
            <a:ext cx="2651967" cy="51117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10" name="Rectangle 28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B55CB007-84B4-4FA6-A3E0-172066F7500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5310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15618" y="1340768"/>
            <a:ext cx="3973035" cy="64807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15618" y="1980530"/>
            <a:ext cx="3973035" cy="432879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50943" y="1340768"/>
            <a:ext cx="3974476" cy="64807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50942" y="1980530"/>
            <a:ext cx="3974476" cy="432879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983275" y="141288"/>
            <a:ext cx="8084526" cy="6096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73656894-AE7E-4AC8-AAB6-B653B686542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355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9F73BF5D-B571-4E1D-9A02-D28C33579E4E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2013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- </a:t>
            </a:r>
            <a:r>
              <a:rPr lang="en-US" dirty="0" err="1" smtClean="0"/>
              <a:t>Octobre</a:t>
            </a:r>
            <a:r>
              <a:rPr lang="en-US" dirty="0" smtClean="0"/>
              <a:t> 2013</a:t>
            </a:r>
            <a:endParaRPr lang="fr-FR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833A39AF-1715-4217-9653-8B398339E91E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052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5874" y="1124744"/>
            <a:ext cx="3087793" cy="1162050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13562" y="1124749"/>
            <a:ext cx="4646507" cy="502815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15874" y="2286796"/>
            <a:ext cx="3087793" cy="3856755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F129601E-3CCA-4BA2-A4FF-93395983A2CC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6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65" y="4800600"/>
            <a:ext cx="5486400" cy="566738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165" y="1628802"/>
            <a:ext cx="5486400" cy="3098775"/>
          </a:xfrm>
        </p:spPr>
        <p:txBody>
          <a:bodyPr/>
          <a:lstStyle>
            <a:lvl1pPr marL="0" indent="0">
              <a:buNone/>
              <a:defRPr sz="14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65" y="5367338"/>
            <a:ext cx="54864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64762A25-9F33-47B2-83D3-9C1221C295E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5299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5872" y="1196975"/>
            <a:ext cx="8109551" cy="51117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F3075633-C4C4-4BD7-89CA-99AEB6480C98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721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30924" y="980732"/>
            <a:ext cx="1729153" cy="532799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5868" y="980732"/>
            <a:ext cx="5974372" cy="532799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GPMLM – </a:t>
            </a:r>
            <a:r>
              <a:rPr lang="en-US" dirty="0" err="1" smtClean="0"/>
              <a:t>Projet</a:t>
            </a:r>
            <a:r>
              <a:rPr lang="en-US" dirty="0" smtClean="0"/>
              <a:t> </a:t>
            </a:r>
            <a:r>
              <a:rPr lang="en-US" dirty="0" err="1" smtClean="0"/>
              <a:t>stratégique</a:t>
            </a:r>
            <a:r>
              <a:rPr lang="en-US" dirty="0" smtClean="0"/>
              <a:t> – </a:t>
            </a:r>
            <a:r>
              <a:rPr lang="en-US" dirty="0" err="1" smtClean="0"/>
              <a:t>Janvier</a:t>
            </a:r>
            <a:r>
              <a:rPr lang="en-US" dirty="0" smtClean="0"/>
              <a:t> 2014</a:t>
            </a:r>
            <a:endParaRPr lang="fr-FR" dirty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- </a:t>
            </a:r>
            <a:fld id="{18972212-2DB0-44C7-A5C6-74A26398E86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0384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8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6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6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9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90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39509EF-21E9-451F-8AC6-14414A3A4FFE}" type="slidenum">
              <a:rPr lang="fr-FR" smtClean="0">
                <a:solidFill>
                  <a:prstClr val="white"/>
                </a:solidFill>
              </a:rPr>
              <a:pPr/>
              <a:t>‹Nº›</a:t>
            </a:fld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8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1A956-0745-480B-BCB8-569363E93355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067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438086"/>
                </a:solidFill>
              </a:rPr>
              <a:t>Projet d’EPRD 2013</a:t>
            </a:r>
            <a:endParaRPr lang="fr-FR" dirty="0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2272"/>
            <a:ext cx="2708552" cy="36576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GPM de la Martinique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55191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6904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2821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1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1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0238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853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5817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28233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22936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40" y="1109161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9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887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23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36BB-C06A-46F8-9724-659A98D12721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988241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9E02-9635-432B-832C-AFDF573A9A6D}" type="datetimeFigureOut">
              <a:rPr lang="fr-FR" smtClean="0">
                <a:solidFill>
                  <a:srgbClr val="438086"/>
                </a:solidFill>
              </a:rPr>
              <a:pPr/>
              <a:t>03/04/2014</a:t>
            </a:fld>
            <a:endParaRPr lang="fr-FR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09EF-21E9-451F-8AC6-14414A3A4FFE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7973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" y="44624"/>
            <a:ext cx="9144000" cy="98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67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33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469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4712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949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7545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684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20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62A63-8F2E-4D7D-B4C0-0FF46CBAC219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7515692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5377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03/04/2014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529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4CC26-8124-460C-9E80-22B071F7EB8B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68747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08672-7DBD-40B6-A7A5-61E5F522C89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77928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F3D62-72E8-4AFA-A668-81DB36442F88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5043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25"/>
            <a:ext cx="4427537" cy="1512887"/>
            <a:chOff x="2971" y="3367"/>
            <a:chExt cx="2789" cy="953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930 w 2780"/>
                <a:gd name="T1" fmla="*/ 18 h 953"/>
                <a:gd name="T2" fmla="*/ 2840 w 2780"/>
                <a:gd name="T3" fmla="*/ 24 h 953"/>
                <a:gd name="T4" fmla="*/ 2773 w 2780"/>
                <a:gd name="T5" fmla="*/ 102 h 953"/>
                <a:gd name="T6" fmla="*/ 2658 w 2780"/>
                <a:gd name="T7" fmla="*/ 156 h 953"/>
                <a:gd name="T8" fmla="*/ 2651 w 2780"/>
                <a:gd name="T9" fmla="*/ 222 h 953"/>
                <a:gd name="T10" fmla="*/ 2631 w 2780"/>
                <a:gd name="T11" fmla="*/ 246 h 953"/>
                <a:gd name="T12" fmla="*/ 2613 w 2780"/>
                <a:gd name="T13" fmla="*/ 252 h 953"/>
                <a:gd name="T14" fmla="*/ 2541 w 2780"/>
                <a:gd name="T15" fmla="*/ 210 h 953"/>
                <a:gd name="T16" fmla="*/ 2395 w 2780"/>
                <a:gd name="T17" fmla="*/ 192 h 953"/>
                <a:gd name="T18" fmla="*/ 2368 w 2780"/>
                <a:gd name="T19" fmla="*/ 186 h 953"/>
                <a:gd name="T20" fmla="*/ 2347 w 2780"/>
                <a:gd name="T21" fmla="*/ 192 h 953"/>
                <a:gd name="T22" fmla="*/ 2272 w 2780"/>
                <a:gd name="T23" fmla="*/ 228 h 953"/>
                <a:gd name="T24" fmla="*/ 2236 w 2780"/>
                <a:gd name="T25" fmla="*/ 240 h 953"/>
                <a:gd name="T26" fmla="*/ 2212 w 2780"/>
                <a:gd name="T27" fmla="*/ 246 h 953"/>
                <a:gd name="T28" fmla="*/ 2200 w 2780"/>
                <a:gd name="T29" fmla="*/ 258 h 953"/>
                <a:gd name="T30" fmla="*/ 2200 w 2780"/>
                <a:gd name="T31" fmla="*/ 276 h 953"/>
                <a:gd name="T32" fmla="*/ 2177 w 2780"/>
                <a:gd name="T33" fmla="*/ 300 h 953"/>
                <a:gd name="T34" fmla="*/ 2159 w 2780"/>
                <a:gd name="T35" fmla="*/ 312 h 953"/>
                <a:gd name="T36" fmla="*/ 2147 w 2780"/>
                <a:gd name="T37" fmla="*/ 324 h 953"/>
                <a:gd name="T38" fmla="*/ 2135 w 2780"/>
                <a:gd name="T39" fmla="*/ 336 h 953"/>
                <a:gd name="T40" fmla="*/ 2100 w 2780"/>
                <a:gd name="T41" fmla="*/ 342 h 953"/>
                <a:gd name="T42" fmla="*/ 2023 w 2780"/>
                <a:gd name="T43" fmla="*/ 336 h 953"/>
                <a:gd name="T44" fmla="*/ 1985 w 2780"/>
                <a:gd name="T45" fmla="*/ 330 h 953"/>
                <a:gd name="T46" fmla="*/ 1973 w 2780"/>
                <a:gd name="T47" fmla="*/ 342 h 953"/>
                <a:gd name="T48" fmla="*/ 1961 w 2780"/>
                <a:gd name="T49" fmla="*/ 354 h 953"/>
                <a:gd name="T50" fmla="*/ 1931 w 2780"/>
                <a:gd name="T51" fmla="*/ 360 h 953"/>
                <a:gd name="T52" fmla="*/ 1872 w 2780"/>
                <a:gd name="T53" fmla="*/ 342 h 953"/>
                <a:gd name="T54" fmla="*/ 1848 w 2780"/>
                <a:gd name="T55" fmla="*/ 342 h 953"/>
                <a:gd name="T56" fmla="*/ 1824 w 2780"/>
                <a:gd name="T57" fmla="*/ 354 h 953"/>
                <a:gd name="T58" fmla="*/ 1755 w 2780"/>
                <a:gd name="T59" fmla="*/ 425 h 953"/>
                <a:gd name="T60" fmla="*/ 1705 w 2780"/>
                <a:gd name="T61" fmla="*/ 569 h 953"/>
                <a:gd name="T62" fmla="*/ 1705 w 2780"/>
                <a:gd name="T63" fmla="*/ 593 h 953"/>
                <a:gd name="T64" fmla="*/ 1712 w 2780"/>
                <a:gd name="T65" fmla="*/ 641 h 953"/>
                <a:gd name="T66" fmla="*/ 1733 w 2780"/>
                <a:gd name="T67" fmla="*/ 659 h 953"/>
                <a:gd name="T68" fmla="*/ 1726 w 2780"/>
                <a:gd name="T69" fmla="*/ 671 h 953"/>
                <a:gd name="T70" fmla="*/ 1712 w 2780"/>
                <a:gd name="T71" fmla="*/ 683 h 953"/>
                <a:gd name="T72" fmla="*/ 1632 w 2780"/>
                <a:gd name="T73" fmla="*/ 689 h 953"/>
                <a:gd name="T74" fmla="*/ 1555 w 2780"/>
                <a:gd name="T75" fmla="*/ 629 h 953"/>
                <a:gd name="T76" fmla="*/ 1408 w 2780"/>
                <a:gd name="T77" fmla="*/ 587 h 953"/>
                <a:gd name="T78" fmla="*/ 1256 w 2780"/>
                <a:gd name="T79" fmla="*/ 671 h 953"/>
                <a:gd name="T80" fmla="*/ 1070 w 2780"/>
                <a:gd name="T81" fmla="*/ 731 h 953"/>
                <a:gd name="T82" fmla="*/ 867 w 2780"/>
                <a:gd name="T83" fmla="*/ 743 h 953"/>
                <a:gd name="T84" fmla="*/ 664 w 2780"/>
                <a:gd name="T85" fmla="*/ 701 h 953"/>
                <a:gd name="T86" fmla="*/ 604 w 2780"/>
                <a:gd name="T87" fmla="*/ 695 h 953"/>
                <a:gd name="T88" fmla="*/ 592 w 2780"/>
                <a:gd name="T89" fmla="*/ 701 h 953"/>
                <a:gd name="T90" fmla="*/ 556 w 2780"/>
                <a:gd name="T91" fmla="*/ 731 h 953"/>
                <a:gd name="T92" fmla="*/ 454 w 2780"/>
                <a:gd name="T93" fmla="*/ 809 h 953"/>
                <a:gd name="T94" fmla="*/ 424 w 2780"/>
                <a:gd name="T95" fmla="*/ 821 h 953"/>
                <a:gd name="T96" fmla="*/ 400 w 2780"/>
                <a:gd name="T97" fmla="*/ 821 h 953"/>
                <a:gd name="T98" fmla="*/ 353 w 2780"/>
                <a:gd name="T99" fmla="*/ 827 h 953"/>
                <a:gd name="T100" fmla="*/ 227 w 2780"/>
                <a:gd name="T101" fmla="*/ 851 h 953"/>
                <a:gd name="T102" fmla="*/ 191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942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3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4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664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266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664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64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64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8713538-AD11-4BE3-A909-DEDF00B56C85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sp>
        <p:nvSpPr>
          <p:cNvPr id="266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05" r:id="rId1"/>
    <p:sldLayoutId id="2147484181" r:id="rId2"/>
    <p:sldLayoutId id="2147484182" r:id="rId3"/>
    <p:sldLayoutId id="2147484183" r:id="rId4"/>
    <p:sldLayoutId id="2147484184" r:id="rId5"/>
    <p:sldLayoutId id="2147484185" r:id="rId6"/>
    <p:sldLayoutId id="2147484186" r:id="rId7"/>
    <p:sldLayoutId id="2147484187" r:id="rId8"/>
    <p:sldLayoutId id="2147484188" r:id="rId9"/>
    <p:sldLayoutId id="2147484189" r:id="rId10"/>
    <p:sldLayoutId id="214748419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112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5025770F-E9AA-450C-86C5-516813A0BC1B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 eaLnBrk="1" hangingPunct="1"/>
              <a:endParaRPr lang="fr-FR" altLang="fr-FR" sz="2400">
                <a:latin typeface="Times New Roman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 sz="2400">
                <a:latin typeface="Times New Roman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 sz="2400">
                <a:latin typeface="Times New Roman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fr-FR" altLang="fr-FR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3113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  <p:sldLayoutId id="2147484201" r:id="rId12"/>
    <p:sldLayoutId id="2147484202" r:id="rId13"/>
    <p:sldLayoutId id="2147484203" r:id="rId14"/>
    <p:sldLayoutId id="2147484204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4"/>
          <p:cNvSpPr>
            <a:spLocks noChangeArrowheads="1"/>
          </p:cNvSpPr>
          <p:nvPr/>
        </p:nvSpPr>
        <p:spPr bwMode="auto">
          <a:xfrm rot="16200000">
            <a:off x="-3013563" y="3013563"/>
            <a:ext cx="6858000" cy="830874"/>
          </a:xfrm>
          <a:prstGeom prst="rect">
            <a:avLst/>
          </a:prstGeom>
          <a:solidFill>
            <a:srgbClr val="E8E6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144" name="Rectangle 48"/>
          <p:cNvSpPr>
            <a:spLocks noChangeArrowheads="1"/>
          </p:cNvSpPr>
          <p:nvPr/>
        </p:nvSpPr>
        <p:spPr bwMode="auto">
          <a:xfrm>
            <a:off x="-14654" y="820751"/>
            <a:ext cx="9171843" cy="28575"/>
          </a:xfrm>
          <a:prstGeom prst="rect">
            <a:avLst/>
          </a:prstGeom>
          <a:solidFill>
            <a:schemeClr val="tx2"/>
          </a:solidFill>
          <a:ln w="9525">
            <a:solidFill>
              <a:srgbClr val="A90B2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83274" y="141288"/>
            <a:ext cx="808452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1029" name="Rectangle 8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5867" y="1196975"/>
            <a:ext cx="81094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52950" y="6656401"/>
            <a:ext cx="4318488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 smtClean="0">
                <a:solidFill>
                  <a:srgbClr val="777777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GPMLM – </a:t>
            </a:r>
            <a:r>
              <a:rPr lang="en-US" dirty="0" err="1"/>
              <a:t>Projet</a:t>
            </a:r>
            <a:r>
              <a:rPr lang="en-US" dirty="0"/>
              <a:t> </a:t>
            </a:r>
            <a:r>
              <a:rPr lang="en-US" dirty="0" err="1"/>
              <a:t>stratégique</a:t>
            </a:r>
            <a:r>
              <a:rPr lang="en-US" dirty="0"/>
              <a:t> – </a:t>
            </a:r>
            <a:r>
              <a:rPr lang="en-US" dirty="0" err="1"/>
              <a:t>Janvier</a:t>
            </a:r>
            <a:r>
              <a:rPr lang="en-US" dirty="0"/>
              <a:t> 2014</a:t>
            </a:r>
            <a:endParaRPr lang="fr-FR" dirty="0"/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43950" y="6656401"/>
            <a:ext cx="332642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800">
                <a:solidFill>
                  <a:srgbClr val="777777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- </a:t>
            </a:r>
            <a:fld id="{1EF30B4B-4554-4D9A-AED8-A4D4C0EAB1C5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  <p:pic>
        <p:nvPicPr>
          <p:cNvPr id="1032" name="Picture 42" descr="LOGO MENSIA Papier à lettres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6361" y="6381763"/>
            <a:ext cx="3868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8"/>
          <p:cNvSpPr>
            <a:spLocks noChangeArrowheads="1"/>
          </p:cNvSpPr>
          <p:nvPr/>
        </p:nvSpPr>
        <p:spPr bwMode="auto">
          <a:xfrm>
            <a:off x="-14654" y="782651"/>
            <a:ext cx="9171843" cy="14287"/>
          </a:xfrm>
          <a:prstGeom prst="rect">
            <a:avLst/>
          </a:prstGeom>
          <a:solidFill>
            <a:schemeClr val="tx2"/>
          </a:solidFill>
          <a:ln w="9525">
            <a:solidFill>
              <a:srgbClr val="A90B2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 sz="120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5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10" r:id="rId3"/>
    <p:sldLayoutId id="2147484211" r:id="rId4"/>
    <p:sldLayoutId id="2147484212" r:id="rId5"/>
    <p:sldLayoutId id="2147484213" r:id="rId6"/>
    <p:sldLayoutId id="2147484214" r:id="rId7"/>
    <p:sldLayoutId id="2147484215" r:id="rId8"/>
    <p:sldLayoutId id="2147484216" r:id="rId9"/>
    <p:sldLayoutId id="2147484217" r:id="rId10"/>
    <p:sldLayoutId id="2147484218" r:id="rId11"/>
    <p:sldLayoutId id="2147484219" r:id="rId12"/>
  </p:sldLayoutIdLs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A82124"/>
        </a:buClr>
        <a:buFont typeface="Wingdings 3" pitchFamily="18" charset="2"/>
        <a:buChar char="}"/>
        <a:defRPr sz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69863" algn="l" rtl="0" eaLnBrk="0" fontAlgn="base" hangingPunct="0">
        <a:spcBef>
          <a:spcPct val="20000"/>
        </a:spcBef>
        <a:spcAft>
          <a:spcPct val="0"/>
        </a:spcAft>
        <a:buClr>
          <a:srgbClr val="A82124"/>
        </a:buClr>
        <a:buFont typeface="Symbol" pitchFamily="18" charset="2"/>
        <a:buChar char="-"/>
        <a:defRPr sz="1200">
          <a:solidFill>
            <a:schemeClr val="tx1"/>
          </a:solidFill>
          <a:latin typeface="+mn-lt"/>
        </a:defRPr>
      </a:lvl2pPr>
      <a:lvl3pPr marL="530225" indent="-173038" algn="l" rtl="0" eaLnBrk="0" fontAlgn="base" hangingPunct="0">
        <a:spcBef>
          <a:spcPct val="20000"/>
        </a:spcBef>
        <a:spcAft>
          <a:spcPct val="0"/>
        </a:spcAft>
        <a:buClr>
          <a:srgbClr val="A82124"/>
        </a:buClr>
        <a:buChar char="•"/>
        <a:defRPr sz="1200">
          <a:solidFill>
            <a:schemeClr val="tx1"/>
          </a:solidFill>
          <a:latin typeface="+mn-lt"/>
        </a:defRPr>
      </a:lvl3pPr>
      <a:lvl4pPr marL="711200" indent="-179388" algn="l" rtl="0" eaLnBrk="0" fontAlgn="base" hangingPunct="0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4pPr>
      <a:lvl5pPr marL="908050" indent="-195263" algn="l" rtl="0" eaLnBrk="0" fontAlgn="base" hangingPunct="0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ü"/>
        <a:defRPr sz="1200">
          <a:solidFill>
            <a:schemeClr val="tx1"/>
          </a:solidFill>
          <a:latin typeface="+mn-lt"/>
        </a:defRPr>
      </a:lvl5pPr>
      <a:lvl6pPr marL="1365250" indent="-195263" algn="l" rtl="0" eaLnBrk="1" fontAlgn="base" hangingPunct="1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ü"/>
        <a:defRPr sz="1200">
          <a:solidFill>
            <a:schemeClr val="tx1"/>
          </a:solidFill>
          <a:latin typeface="+mn-lt"/>
        </a:defRPr>
      </a:lvl6pPr>
      <a:lvl7pPr marL="1822450" indent="-195263" algn="l" rtl="0" eaLnBrk="1" fontAlgn="base" hangingPunct="1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ü"/>
        <a:defRPr sz="1200">
          <a:solidFill>
            <a:schemeClr val="tx1"/>
          </a:solidFill>
          <a:latin typeface="+mn-lt"/>
        </a:defRPr>
      </a:lvl7pPr>
      <a:lvl8pPr marL="2279650" indent="-195263" algn="l" rtl="0" eaLnBrk="1" fontAlgn="base" hangingPunct="1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ü"/>
        <a:defRPr sz="1200">
          <a:solidFill>
            <a:schemeClr val="tx1"/>
          </a:solidFill>
          <a:latin typeface="+mn-lt"/>
        </a:defRPr>
      </a:lvl8pPr>
      <a:lvl9pPr marL="2736850" indent="-195263" algn="l" rtl="0" eaLnBrk="1" fontAlgn="base" hangingPunct="1">
        <a:spcBef>
          <a:spcPct val="20000"/>
        </a:spcBef>
        <a:spcAft>
          <a:spcPct val="0"/>
        </a:spcAft>
        <a:buClr>
          <a:srgbClr val="A82124"/>
        </a:buClr>
        <a:buFont typeface="Wingdings" pitchFamily="2" charset="2"/>
        <a:buChar char="ü"/>
        <a:defRPr sz="12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30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" y="308288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8" y="36025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6" y="440116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7EB9E02-9635-432B-832C-AFDF573A9A6D}" type="datetimeFigureOut">
              <a:rPr lang="fr-FR" smtClean="0">
                <a:solidFill>
                  <a:srgbClr val="438086"/>
                </a:solidFill>
                <a:latin typeface="Georg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03/04/2014</a:t>
            </a:fld>
            <a:endParaRPr lang="fr-FR">
              <a:solidFill>
                <a:srgbClr val="438086"/>
              </a:solidFill>
              <a:latin typeface="Georgi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srgbClr val="438086"/>
              </a:solidFill>
              <a:latin typeface="Georgia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940154" y="2272"/>
            <a:ext cx="2996584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latin typeface="Georgia"/>
              </a:rPr>
              <a:t>GPM de la Martinique</a:t>
            </a:r>
            <a:endParaRPr lang="fr-FR" dirty="0"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24586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  <p:sldLayoutId id="214748423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564903"/>
            <a:ext cx="8229600" cy="352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309A6D-C09C-4548-B29A-6CF363A7E532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03/04/2014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F4668DC-857F-487D-BFFA-8C0CA5037977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8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8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8305800" y="54768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fr-FR" altLang="fr-FR">
              <a:solidFill>
                <a:srgbClr val="000000"/>
              </a:solidFill>
            </a:endParaRPr>
          </a:p>
        </p:txBody>
      </p:sp>
      <p:sp>
        <p:nvSpPr>
          <p:cNvPr id="5123" name="Text Box 9"/>
          <p:cNvSpPr txBox="1">
            <a:spLocks noChangeArrowheads="1"/>
          </p:cNvSpPr>
          <p:nvPr/>
        </p:nvSpPr>
        <p:spPr bwMode="auto">
          <a:xfrm>
            <a:off x="684213" y="3667126"/>
            <a:ext cx="83534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fr-FR" sz="2400" b="1">
                <a:solidFill>
                  <a:srgbClr val="FFFF00"/>
                </a:solidFill>
                <a:latin typeface="Arial" charset="0"/>
              </a:rPr>
              <a:t>VOUS SOUHAITE LA BIENVENUE</a:t>
            </a:r>
            <a:endParaRPr lang="fr-FR" altLang="fr-FR" sz="2000" b="1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5125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5" y="1654175"/>
            <a:ext cx="4100513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805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329619"/>
            <a:ext cx="7772400" cy="586957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8229600" algn="l"/>
                <a:tab pos="9144000" algn="l"/>
                <a:tab pos="10058400" algn="l"/>
              </a:tabLst>
            </a:pPr>
            <a:r>
              <a:rPr lang="en-GB" altLang="fr-FR" sz="3200" b="1" smtClean="0"/>
              <a:t>Le secteur Est - Hydrobase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836613"/>
            <a:ext cx="5689600" cy="3048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indent="0" defTabSz="449263" eaLnBrk="1" hangingPunct="1">
              <a:spcBef>
                <a:spcPts val="450"/>
              </a:spcBef>
              <a:buFont typeface="Wingdings" pitchFamily="2" charset="2"/>
              <a:buNone/>
              <a:tabLst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r>
              <a:rPr lang="en-GB" altLang="fr-FR" sz="2000" smtClean="0"/>
              <a:t>Le Quai de l’Hydrobase comporte 3 parties :</a:t>
            </a:r>
          </a:p>
        </p:txBody>
      </p:sp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323850" y="1346203"/>
            <a:ext cx="3021013" cy="1261884"/>
          </a:xfrm>
          <a:prstGeom prst="rect">
            <a:avLst/>
          </a:prstGeom>
          <a:solidFill>
            <a:srgbClr val="EAEAEA">
              <a:alpha val="8588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82563" indent="-182563" defTabSz="449263" eaLnBrk="0" hangingPunct="0"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35000"/>
              <a:buFont typeface="Times New Roman" charset="0"/>
              <a:buNone/>
            </a:pPr>
            <a:r>
              <a:rPr lang="en-GB" altLang="fr-FR" b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L’hydrobase Nord</a:t>
            </a:r>
          </a:p>
          <a:p>
            <a:pPr eaLnBrk="1" hangingPunct="1">
              <a:buClr>
                <a:srgbClr val="000000"/>
              </a:buClr>
              <a:buSzPct val="35000"/>
              <a:buFont typeface="Times New Roman" charset="0"/>
              <a:buNone/>
            </a:pPr>
            <a:r>
              <a:rPr lang="en-GB" altLang="fr-FR" sz="1600">
                <a:solidFill>
                  <a:srgbClr val="000000"/>
                </a:solidFill>
                <a:latin typeface="Times New Roman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52 m de long et 7 m de hauteur d’eau, principalement utilisé par les navires de grains en vrac. </a:t>
            </a:r>
            <a:endParaRPr lang="en-GB" altLang="fr-FR" sz="1600" b="1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314325" y="2997202"/>
            <a:ext cx="3024188" cy="13446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92075" indent="-92075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en-GB" altLang="fr-FR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L’hydrobase</a:t>
            </a:r>
            <a:r>
              <a:rPr lang="en-GB" altLang="fr-FR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Centre</a:t>
            </a:r>
          </a:p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en-GB" altLang="fr-FR" sz="1600" dirty="0">
                <a:solidFill>
                  <a:srgbClr val="000000"/>
                </a:solidFill>
                <a:latin typeface="Times New Roman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205 m et 11 m de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profondeur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d’eau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pour les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navires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“</a:t>
            </a:r>
            <a:r>
              <a:rPr lang="fr-FR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conventionnels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” et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réception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de grains et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engrais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sp>
        <p:nvSpPr>
          <p:cNvPr id="225286" name="Text Box 6"/>
          <p:cNvSpPr txBox="1">
            <a:spLocks noChangeArrowheads="1"/>
          </p:cNvSpPr>
          <p:nvPr/>
        </p:nvSpPr>
        <p:spPr bwMode="auto">
          <a:xfrm>
            <a:off x="314325" y="4652975"/>
            <a:ext cx="2879725" cy="16033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92075" indent="-92075" defTabSz="449263" eaLnBrk="0" hangingPunct="0"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fr-FR" altLang="fr-FR" b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L’hydrobase Sud</a:t>
            </a:r>
            <a:endParaRPr lang="en-GB" altLang="fr-FR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en-GB" altLang="fr-FR" sz="1600">
                <a:solidFill>
                  <a:srgbClr val="000000"/>
                </a:solidFill>
                <a:latin typeface="Times New Roman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385 m et 11 m de profondeur d’eau. </a:t>
            </a:r>
          </a:p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fr-FR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pour l’import </a:t>
            </a: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de véhicules</a:t>
            </a:r>
          </a:p>
          <a:p>
            <a:pPr eaLnBrk="1" hangingPunct="1">
              <a:buClr>
                <a:srgbClr val="000000"/>
              </a:buClr>
              <a:buSzPct val="35000"/>
              <a:buFont typeface="Wingdings" pitchFamily="2" charset="2"/>
              <a:buNone/>
            </a:pP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 et le </a:t>
            </a:r>
            <a:r>
              <a:rPr lang="fr-FR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trafic</a:t>
            </a: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m</a:t>
            </a:r>
            <a:r>
              <a:rPr lang="fr-FR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archandises</a:t>
            </a:r>
            <a:r>
              <a:rPr lang="en-GB" altLang="fr-FR" sz="16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inter-îles (RORO)</a:t>
            </a:r>
          </a:p>
        </p:txBody>
      </p:sp>
      <p:pic>
        <p:nvPicPr>
          <p:cNvPr id="13319" name="Picture 12" descr="RRo4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3357565"/>
            <a:ext cx="579596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Line 14"/>
          <p:cNvSpPr>
            <a:spLocks noChangeShapeType="1"/>
          </p:cNvSpPr>
          <p:nvPr/>
        </p:nvSpPr>
        <p:spPr bwMode="auto">
          <a:xfrm>
            <a:off x="3563938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21" name="Line 15"/>
          <p:cNvSpPr>
            <a:spLocks noChangeShapeType="1"/>
          </p:cNvSpPr>
          <p:nvPr/>
        </p:nvSpPr>
        <p:spPr bwMode="auto">
          <a:xfrm>
            <a:off x="5219700" y="14843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22" name="Line 16"/>
          <p:cNvSpPr>
            <a:spLocks noChangeShapeType="1"/>
          </p:cNvSpPr>
          <p:nvPr/>
        </p:nvSpPr>
        <p:spPr bwMode="auto">
          <a:xfrm>
            <a:off x="3635375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3323" name="Line 19"/>
          <p:cNvSpPr>
            <a:spLocks noChangeShapeType="1"/>
          </p:cNvSpPr>
          <p:nvPr/>
        </p:nvSpPr>
        <p:spPr bwMode="auto">
          <a:xfrm>
            <a:off x="3635375" y="2133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3324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94" y="476250"/>
            <a:ext cx="1951037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016750" y="655638"/>
            <a:ext cx="279400" cy="323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907215" y="1133475"/>
            <a:ext cx="361950" cy="3508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6711950" y="1582738"/>
            <a:ext cx="444500" cy="5000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5" name="Connecteur droit avec flèche 4"/>
          <p:cNvCxnSpPr>
            <a:endCxn id="3" idx="1"/>
          </p:cNvCxnSpPr>
          <p:nvPr/>
        </p:nvCxnSpPr>
        <p:spPr>
          <a:xfrm flipV="1">
            <a:off x="3517900" y="817563"/>
            <a:ext cx="3498850" cy="109696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endCxn id="19" idx="1"/>
          </p:cNvCxnSpPr>
          <p:nvPr/>
        </p:nvCxnSpPr>
        <p:spPr>
          <a:xfrm flipV="1">
            <a:off x="3059113" y="1309690"/>
            <a:ext cx="3848100" cy="204787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>
            <a:endCxn id="20" idx="1"/>
          </p:cNvCxnSpPr>
          <p:nvPr/>
        </p:nvCxnSpPr>
        <p:spPr>
          <a:xfrm flipV="1">
            <a:off x="2771781" y="1833563"/>
            <a:ext cx="3940175" cy="317817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4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91" y="461963"/>
            <a:ext cx="8353425" cy="8318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0" algn="l"/>
                <a:tab pos="8229600" algn="l"/>
                <a:tab pos="9144000" algn="l"/>
                <a:tab pos="10058400" algn="l"/>
              </a:tabLst>
            </a:pPr>
            <a:r>
              <a:rPr lang="en-GB" altLang="fr-FR" sz="2400" b="1" smtClean="0"/>
              <a:t>Secteur Est : l’appontement pétrolier – minéralier</a:t>
            </a:r>
            <a:br>
              <a:rPr lang="en-GB" altLang="fr-FR" sz="2400" b="1" smtClean="0"/>
            </a:br>
            <a:r>
              <a:rPr lang="en-GB" altLang="fr-FR" sz="2400" b="1" smtClean="0"/>
              <a:t>de la Pointe des </a:t>
            </a:r>
            <a:r>
              <a:rPr lang="fr-FR" altLang="fr-FR" sz="2400" b="1" smtClean="0"/>
              <a:t>Carrières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107950" y="1341439"/>
            <a:ext cx="5184775" cy="14666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Ouvrage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polyvalent, </a:t>
            </a: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utilisé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pour le </a:t>
            </a: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déchargement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du </a:t>
            </a: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pétrole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brut (SARA) et du clinker (</a:t>
            </a: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Ciments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Antillais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). </a:t>
            </a:r>
          </a:p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Les </a:t>
            </a:r>
            <a:r>
              <a:rPr lang="fr-FR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outillages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: 2 bras de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déchargement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, 3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trémies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et 2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bandes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transporteuses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852936"/>
            <a:ext cx="5706803" cy="381642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7950" y="2852948"/>
            <a:ext cx="2868786" cy="10793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altLang="fr-FR" sz="1600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L’appontement</a:t>
            </a:r>
            <a:r>
              <a:rPr lang="en-GB" alt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peut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recevoir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des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navires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de 120.000 tonnes, d’un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tirant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d’eau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inférieur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à 17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mètres</a:t>
            </a:r>
            <a:r>
              <a:rPr lang="en-GB" alt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</a:t>
            </a:r>
            <a:endParaRPr lang="en-GB" altLang="fr-FR" sz="1600" dirty="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940152" y="1556792"/>
            <a:ext cx="3096543" cy="8331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alt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Les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engrais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(SCIC)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disposent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depuis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2004 d’un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appontement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altLang="fr-FR" sz="1600" dirty="0" err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spécifique</a:t>
            </a:r>
            <a:r>
              <a:rPr lang="en-GB" altLang="fr-FR" sz="1600" dirty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2700337" y="3645030"/>
            <a:ext cx="1727647" cy="129614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7092280" y="2204864"/>
            <a:ext cx="0" cy="208823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6" y="4112144"/>
            <a:ext cx="1951037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avec flèche 13"/>
          <p:cNvCxnSpPr/>
          <p:nvPr/>
        </p:nvCxnSpPr>
        <p:spPr>
          <a:xfrm flipV="1">
            <a:off x="2202563" y="5949280"/>
            <a:ext cx="1073299" cy="432048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31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514600" y="609600"/>
            <a:ext cx="5638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fr-FR" altLang="fr-FR"/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576263" y="346109"/>
            <a:ext cx="83534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Terminal à </a:t>
            </a:r>
            <a:r>
              <a:rPr lang="fr-FR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Conteneurs </a:t>
            </a:r>
            <a:r>
              <a:rPr lang="en-GB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de la Pointe des </a:t>
            </a:r>
            <a:r>
              <a:rPr lang="fr-FR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Grives</a:t>
            </a:r>
          </a:p>
        </p:txBody>
      </p:sp>
      <p:pic>
        <p:nvPicPr>
          <p:cNvPr id="15364" name="Picture 7" descr="Vue aérienne PDG 2009"/>
          <p:cNvPicPr>
            <a:picLocks noChangeAspect="1" noChangeArrowheads="1"/>
          </p:cNvPicPr>
          <p:nvPr/>
        </p:nvPicPr>
        <p:blipFill>
          <a:blip r:embed="rId3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1296988"/>
            <a:ext cx="730885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6049975"/>
            <a:ext cx="38163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ZoneTexte 1"/>
          <p:cNvSpPr txBox="1">
            <a:spLocks noChangeArrowheads="1"/>
          </p:cNvSpPr>
          <p:nvPr/>
        </p:nvSpPr>
        <p:spPr bwMode="auto">
          <a:xfrm>
            <a:off x="288931" y="6142038"/>
            <a:ext cx="574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/>
              <a:t>Elu</a:t>
            </a:r>
          </a:p>
        </p:txBody>
      </p:sp>
      <p:sp>
        <p:nvSpPr>
          <p:cNvPr id="15367" name="ZoneTexte 7"/>
          <p:cNvSpPr txBox="1">
            <a:spLocks noChangeArrowheads="1"/>
          </p:cNvSpPr>
          <p:nvPr/>
        </p:nvSpPr>
        <p:spPr bwMode="auto">
          <a:xfrm>
            <a:off x="5219701" y="6003937"/>
            <a:ext cx="1974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/>
              <a:t>Certifié depuis 2005</a:t>
            </a:r>
          </a:p>
        </p:txBody>
      </p:sp>
      <p:pic>
        <p:nvPicPr>
          <p:cNvPr id="15368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3" y="6018213"/>
            <a:ext cx="790575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889">
    <p:diamond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/>
          <p:cNvSpPr txBox="1">
            <a:spLocks/>
          </p:cNvSpPr>
          <p:nvPr/>
        </p:nvSpPr>
        <p:spPr bwMode="auto">
          <a:xfrm>
            <a:off x="3995738" y="115891"/>
            <a:ext cx="496411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fr-FR" altLang="fr-FR" sz="4400" b="1" dirty="0" smtClean="0">
                <a:solidFill>
                  <a:srgbClr val="92D050"/>
                </a:solidFill>
                <a:latin typeface="Arial" charset="0"/>
              </a:rPr>
              <a:t>Chiffres clés</a:t>
            </a:r>
            <a:endParaRPr lang="fr-FR" altLang="fr-FR" sz="4400" b="1" dirty="0">
              <a:solidFill>
                <a:srgbClr val="92D05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0" y="115889"/>
            <a:ext cx="417671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459928307"/>
              </p:ext>
            </p:extLst>
          </p:nvPr>
        </p:nvGraphicFramePr>
        <p:xfrm>
          <a:off x="1524000" y="1397000"/>
          <a:ext cx="609600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706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 txBox="1">
            <a:spLocks/>
          </p:cNvSpPr>
          <p:nvPr/>
        </p:nvSpPr>
        <p:spPr bwMode="auto">
          <a:xfrm>
            <a:off x="3995738" y="115891"/>
            <a:ext cx="496411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fr-FR" altLang="fr-FR" sz="4400" b="1" dirty="0">
                <a:solidFill>
                  <a:srgbClr val="92D050"/>
                </a:solidFill>
                <a:latin typeface="Arial" charset="0"/>
              </a:rPr>
              <a:t>RESULTATS </a:t>
            </a:r>
          </a:p>
          <a:p>
            <a:pPr algn="ctr" eaLnBrk="1" hangingPunct="1"/>
            <a:r>
              <a:rPr lang="fr-FR" altLang="fr-FR" sz="4400" b="1" dirty="0">
                <a:solidFill>
                  <a:srgbClr val="92D050"/>
                </a:solidFill>
                <a:latin typeface="Arial" charset="0"/>
              </a:rPr>
              <a:t>ACTIVITE </a:t>
            </a:r>
            <a:r>
              <a:rPr lang="fr-FR" altLang="fr-FR" sz="4400" b="1" dirty="0" smtClean="0">
                <a:solidFill>
                  <a:srgbClr val="92D050"/>
                </a:solidFill>
                <a:latin typeface="Arial" charset="0"/>
              </a:rPr>
              <a:t>2013</a:t>
            </a:r>
            <a:endParaRPr lang="fr-FR" altLang="fr-FR" sz="4400" b="1" dirty="0">
              <a:solidFill>
                <a:srgbClr val="92D05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0" y="115889"/>
            <a:ext cx="417671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381362599"/>
              </p:ext>
            </p:extLst>
          </p:nvPr>
        </p:nvGraphicFramePr>
        <p:xfrm>
          <a:off x="1524000" y="1397000"/>
          <a:ext cx="609600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Flèche vers le haut 6"/>
          <p:cNvSpPr/>
          <p:nvPr/>
        </p:nvSpPr>
        <p:spPr>
          <a:xfrm rot="1756848">
            <a:off x="7389542" y="3742186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Flèche vers le haut 7"/>
          <p:cNvSpPr/>
          <p:nvPr/>
        </p:nvSpPr>
        <p:spPr>
          <a:xfrm rot="7794666">
            <a:off x="7466023" y="1799024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393" name="ZoneTexte 10"/>
          <p:cNvSpPr txBox="1">
            <a:spLocks noChangeArrowheads="1"/>
          </p:cNvSpPr>
          <p:nvPr/>
        </p:nvSpPr>
        <p:spPr bwMode="auto">
          <a:xfrm>
            <a:off x="7702550" y="40028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+3%</a:t>
            </a:r>
            <a:endParaRPr lang="fr-FR" altLang="fr-FR" sz="2000" dirty="0"/>
          </a:p>
        </p:txBody>
      </p:sp>
      <p:sp>
        <p:nvSpPr>
          <p:cNvPr id="16394" name="ZoneTexte 11"/>
          <p:cNvSpPr txBox="1">
            <a:spLocks noChangeArrowheads="1"/>
          </p:cNvSpPr>
          <p:nvPr/>
        </p:nvSpPr>
        <p:spPr bwMode="auto">
          <a:xfrm>
            <a:off x="7886700" y="19322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-7%</a:t>
            </a:r>
            <a:endParaRPr lang="fr-FR" altLang="fr-FR" sz="2000" dirty="0"/>
          </a:p>
        </p:txBody>
      </p:sp>
      <p:sp>
        <p:nvSpPr>
          <p:cNvPr id="16395" name="ZoneTexte 12"/>
          <p:cNvSpPr txBox="1">
            <a:spLocks noChangeArrowheads="1"/>
          </p:cNvSpPr>
          <p:nvPr/>
        </p:nvSpPr>
        <p:spPr bwMode="auto">
          <a:xfrm>
            <a:off x="7702550" y="5160963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+36%</a:t>
            </a:r>
            <a:endParaRPr lang="fr-FR" altLang="fr-FR" sz="2000" dirty="0"/>
          </a:p>
        </p:txBody>
      </p:sp>
      <p:sp>
        <p:nvSpPr>
          <p:cNvPr id="12" name="Flèche vers le haut 11"/>
          <p:cNvSpPr/>
          <p:nvPr/>
        </p:nvSpPr>
        <p:spPr>
          <a:xfrm rot="1756848">
            <a:off x="7346045" y="4957738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Flèche vers le haut 12"/>
          <p:cNvSpPr/>
          <p:nvPr/>
        </p:nvSpPr>
        <p:spPr>
          <a:xfrm rot="7794666">
            <a:off x="7347327" y="2531603"/>
            <a:ext cx="266114" cy="3548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ZoneTexte 11"/>
          <p:cNvSpPr txBox="1">
            <a:spLocks noChangeArrowheads="1"/>
          </p:cNvSpPr>
          <p:nvPr/>
        </p:nvSpPr>
        <p:spPr bwMode="auto">
          <a:xfrm>
            <a:off x="7562579" y="2555150"/>
            <a:ext cx="9527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1400" dirty="0" smtClean="0"/>
              <a:t>-16,7%</a:t>
            </a:r>
            <a:endParaRPr lang="fr-FR" altLang="fr-FR" sz="1400" dirty="0"/>
          </a:p>
        </p:txBody>
      </p:sp>
      <p:sp>
        <p:nvSpPr>
          <p:cNvPr id="15" name="Flèche vers le haut 14"/>
          <p:cNvSpPr/>
          <p:nvPr/>
        </p:nvSpPr>
        <p:spPr>
          <a:xfrm rot="3903846">
            <a:off x="7352500" y="2848967"/>
            <a:ext cx="266114" cy="3548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ZoneTexte 11"/>
          <p:cNvSpPr txBox="1">
            <a:spLocks noChangeArrowheads="1"/>
          </p:cNvSpPr>
          <p:nvPr/>
        </p:nvSpPr>
        <p:spPr bwMode="auto">
          <a:xfrm>
            <a:off x="7611767" y="2829951"/>
            <a:ext cx="9527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1400" dirty="0" smtClean="0"/>
              <a:t>+4,3 %</a:t>
            </a:r>
            <a:endParaRPr lang="fr-FR" altLang="fr-FR" sz="1400" dirty="0"/>
          </a:p>
        </p:txBody>
      </p:sp>
      <p:sp>
        <p:nvSpPr>
          <p:cNvPr id="17" name="Flèche vers le haut 16"/>
          <p:cNvSpPr/>
          <p:nvPr/>
        </p:nvSpPr>
        <p:spPr>
          <a:xfrm rot="3903846">
            <a:off x="7332806" y="3155255"/>
            <a:ext cx="266114" cy="3548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ZoneTexte 11"/>
          <p:cNvSpPr txBox="1">
            <a:spLocks noChangeArrowheads="1"/>
          </p:cNvSpPr>
          <p:nvPr/>
        </p:nvSpPr>
        <p:spPr bwMode="auto">
          <a:xfrm>
            <a:off x="7592073" y="3136239"/>
            <a:ext cx="9527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1400" dirty="0" smtClean="0"/>
              <a:t>+0,9 %</a:t>
            </a:r>
            <a:endParaRPr lang="fr-FR" alt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/>
          <p:cNvSpPr txBox="1">
            <a:spLocks/>
          </p:cNvSpPr>
          <p:nvPr/>
        </p:nvSpPr>
        <p:spPr bwMode="auto">
          <a:xfrm>
            <a:off x="3995738" y="115891"/>
            <a:ext cx="496411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fr-FR" altLang="fr-FR" sz="4400" b="1" dirty="0">
                <a:solidFill>
                  <a:srgbClr val="92D050"/>
                </a:solidFill>
                <a:latin typeface="Arial" charset="0"/>
              </a:rPr>
              <a:t>RESULTATS </a:t>
            </a:r>
          </a:p>
          <a:p>
            <a:pPr algn="ctr" eaLnBrk="1" hangingPunct="1"/>
            <a:r>
              <a:rPr lang="fr-FR" altLang="fr-FR" sz="4400" b="1" dirty="0">
                <a:solidFill>
                  <a:srgbClr val="92D050"/>
                </a:solidFill>
                <a:latin typeface="Arial" charset="0"/>
              </a:rPr>
              <a:t>ACTIVITE </a:t>
            </a:r>
            <a:r>
              <a:rPr lang="fr-FR" altLang="fr-FR" sz="4400" b="1" dirty="0" smtClean="0">
                <a:solidFill>
                  <a:srgbClr val="92D050"/>
                </a:solidFill>
                <a:latin typeface="Arial" charset="0"/>
              </a:rPr>
              <a:t>2013</a:t>
            </a:r>
            <a:endParaRPr lang="fr-FR" altLang="fr-FR" sz="4400" b="1" dirty="0">
              <a:solidFill>
                <a:srgbClr val="92D050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0" y="115889"/>
            <a:ext cx="417671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517458631"/>
              </p:ext>
            </p:extLst>
          </p:nvPr>
        </p:nvGraphicFramePr>
        <p:xfrm>
          <a:off x="1524000" y="1397000"/>
          <a:ext cx="609600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Flèche vers le haut 6"/>
          <p:cNvSpPr/>
          <p:nvPr/>
        </p:nvSpPr>
        <p:spPr>
          <a:xfrm rot="3117209">
            <a:off x="4901402" y="1696963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Flèche vers le haut 7"/>
          <p:cNvSpPr/>
          <p:nvPr/>
        </p:nvSpPr>
        <p:spPr>
          <a:xfrm rot="1756848">
            <a:off x="7493691" y="3067513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440" name="ZoneTexte 10"/>
          <p:cNvSpPr txBox="1">
            <a:spLocks noChangeArrowheads="1"/>
          </p:cNvSpPr>
          <p:nvPr/>
        </p:nvSpPr>
        <p:spPr bwMode="auto">
          <a:xfrm>
            <a:off x="7666728" y="3470764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+120%</a:t>
            </a:r>
            <a:endParaRPr lang="fr-FR" altLang="fr-FR" sz="2000" dirty="0"/>
          </a:p>
        </p:txBody>
      </p:sp>
      <p:sp>
        <p:nvSpPr>
          <p:cNvPr id="18441" name="ZoneTexte 11"/>
          <p:cNvSpPr txBox="1">
            <a:spLocks noChangeArrowheads="1"/>
          </p:cNvSpPr>
          <p:nvPr/>
        </p:nvSpPr>
        <p:spPr bwMode="auto">
          <a:xfrm>
            <a:off x="5073396" y="2103753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+40%</a:t>
            </a:r>
            <a:endParaRPr lang="fr-FR" altLang="fr-FR" sz="2000" dirty="0"/>
          </a:p>
        </p:txBody>
      </p:sp>
      <p:sp>
        <p:nvSpPr>
          <p:cNvPr id="18442" name="ZoneTexte 12"/>
          <p:cNvSpPr txBox="1">
            <a:spLocks noChangeArrowheads="1"/>
          </p:cNvSpPr>
          <p:nvPr/>
        </p:nvSpPr>
        <p:spPr bwMode="auto">
          <a:xfrm>
            <a:off x="4948236" y="54317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000" dirty="0" smtClean="0"/>
              <a:t>-9%</a:t>
            </a:r>
            <a:endParaRPr lang="fr-FR" altLang="fr-FR" sz="2000" dirty="0"/>
          </a:p>
        </p:txBody>
      </p:sp>
      <p:sp>
        <p:nvSpPr>
          <p:cNvPr id="11" name="Flèche vers le haut 10"/>
          <p:cNvSpPr/>
          <p:nvPr/>
        </p:nvSpPr>
        <p:spPr>
          <a:xfrm rot="7794666">
            <a:off x="4524650" y="5354744"/>
            <a:ext cx="346075" cy="554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DOUBLE AMBITION POUR MARTINIQUE HUB CARAIBE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02158" y="2635835"/>
            <a:ext cx="7340779" cy="3962399"/>
          </a:xfrm>
        </p:spPr>
        <p:txBody>
          <a:bodyPr/>
          <a:lstStyle/>
          <a:p>
            <a:pPr algn="just"/>
            <a:endParaRPr lang="fr-FR" sz="1800" dirty="0" smtClean="0"/>
          </a:p>
          <a:p>
            <a:pPr algn="just"/>
            <a:r>
              <a:rPr lang="fr-FR" sz="1800" b="1" dirty="0" smtClean="0"/>
              <a:t>Offrir une réponse compétitive au marché Caribéen </a:t>
            </a:r>
            <a:r>
              <a:rPr lang="fr-FR" sz="1800" dirty="0" smtClean="0"/>
              <a:t>en modernisant et en adaptant les structures et l’organisation du port.</a:t>
            </a:r>
          </a:p>
          <a:p>
            <a:pPr algn="just"/>
            <a:endParaRPr lang="fr-FR" sz="1800" dirty="0" smtClean="0"/>
          </a:p>
          <a:p>
            <a:pPr algn="just"/>
            <a:r>
              <a:rPr lang="fr-FR" sz="1800" b="1" dirty="0" smtClean="0"/>
              <a:t>Gagner des parts de marché et profiter de la croissance des zones voisines de la Martinique </a:t>
            </a:r>
            <a:r>
              <a:rPr lang="fr-FR" sz="1800" dirty="0" smtClean="0"/>
              <a:t>notamment sur les trafics de transbordement, les trafics rouliers, de vrac, et de passagers.</a:t>
            </a:r>
          </a:p>
          <a:p>
            <a:pPr algn="just"/>
            <a:endParaRPr lang="fr-FR" sz="1800" b="1" dirty="0" smtClean="0"/>
          </a:p>
          <a:p>
            <a:pPr algn="just"/>
            <a:r>
              <a:rPr lang="fr-FR" sz="1800" b="1" dirty="0" smtClean="0"/>
              <a:t>Inscrire la coordination interportuaire engagée avec les GPM de la Guadeloupe et de la Guyane dans cette dynamique de mutation.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GPMLM – Projet stratégique – Janvier 2014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- </a:t>
            </a:r>
            <a:fld id="{25D6AE81-545A-4596-88CA-DCA1B97B6031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 bwMode="auto">
          <a:xfrm>
            <a:off x="1202159" y="1255548"/>
            <a:ext cx="2122943" cy="124000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prstClr val="white"/>
                </a:solidFill>
                <a:latin typeface="Arial" charset="0"/>
              </a:rPr>
              <a:t>Ambition 2</a:t>
            </a:r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3427407" y="1255548"/>
            <a:ext cx="5179470" cy="124000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prstClr val="white"/>
                </a:solidFill>
                <a:latin typeface="Arial" charset="0"/>
              </a:rPr>
              <a:t>Transformer un port de trafics « domestiques » </a:t>
            </a:r>
          </a:p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prstClr val="white"/>
                </a:solidFill>
                <a:latin typeface="Arial" charset="0"/>
              </a:rPr>
              <a:t>en Hub Caraïbe et entrer de </a:t>
            </a:r>
          </a:p>
          <a:p>
            <a:pPr algn="ctr">
              <a:spcBef>
                <a:spcPct val="50000"/>
              </a:spcBef>
            </a:pPr>
            <a:r>
              <a:rPr lang="fr-FR" b="1" dirty="0">
                <a:solidFill>
                  <a:prstClr val="white"/>
                </a:solidFill>
                <a:latin typeface="Arial" charset="0"/>
              </a:rPr>
              <a:t>plein pied dans la compétition caribéenne</a:t>
            </a:r>
          </a:p>
        </p:txBody>
      </p:sp>
    </p:spTree>
    <p:extLst>
      <p:ext uri="{BB962C8B-B14F-4D97-AF65-F5344CB8AC3E}">
        <p14:creationId xmlns:p14="http://schemas.microsoft.com/office/powerpoint/2010/main" val="81693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" y="1556792"/>
            <a:ext cx="9051046" cy="457391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16463" y="476672"/>
            <a:ext cx="8915400" cy="72008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2800" dirty="0" smtClean="0">
                <a:solidFill>
                  <a:srgbClr val="424456"/>
                </a:solidFill>
              </a:rPr>
              <a:t>La Martinique reliée à la Caraïbe</a:t>
            </a:r>
            <a:endParaRPr lang="fr-FR" sz="2800" dirty="0">
              <a:solidFill>
                <a:srgbClr val="4244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15" y="896113"/>
            <a:ext cx="7513320" cy="5692140"/>
          </a:xfrm>
          <a:prstGeom prst="rect">
            <a:avLst/>
          </a:prstGeom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6263" y="346109"/>
            <a:ext cx="83534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fr-FR" altLang="fr-FR" sz="2800" b="1" dirty="0" smtClean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Principaux ports à conteneurs de la Caraïbe</a:t>
            </a:r>
            <a:endParaRPr lang="fr-FR" altLang="fr-FR" sz="2800" b="1" dirty="0">
              <a:solidFill>
                <a:schemeClr val="tx2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107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91849" y="382689"/>
            <a:ext cx="8353425" cy="138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fr-FR" altLang="fr-FR" sz="2800" b="1" dirty="0" smtClean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Vers un Hub Martinique-Guadeloupe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fr-FR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</a:t>
            </a:r>
            <a:r>
              <a:rPr lang="fr-FR" altLang="fr-FR" sz="2800" b="1" dirty="0" smtClean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our la Caraïbe du Sud et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fr-FR" altLang="fr-FR" sz="2800" b="1" dirty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</a:t>
            </a:r>
            <a:r>
              <a:rPr lang="fr-FR" altLang="fr-FR" sz="2800" b="1" dirty="0" smtClean="0">
                <a:solidFill>
                  <a:schemeClr val="tx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e Nord Brésil</a:t>
            </a:r>
            <a:endParaRPr lang="fr-FR" altLang="fr-FR" sz="2800" b="1" dirty="0">
              <a:solidFill>
                <a:schemeClr val="tx2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1772816"/>
            <a:ext cx="8148223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83439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 txBox="1">
            <a:spLocks noChangeArrowheads="1"/>
          </p:cNvSpPr>
          <p:nvPr/>
        </p:nvSpPr>
        <p:spPr bwMode="auto">
          <a:xfrm>
            <a:off x="2692405" y="333379"/>
            <a:ext cx="440213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3200" b="1">
                <a:latin typeface="Arial" charset="0"/>
              </a:rPr>
              <a:t>Vue générale du Port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27584" y="2924944"/>
            <a:ext cx="7772400" cy="1470025"/>
          </a:xfrm>
        </p:spPr>
        <p:txBody>
          <a:bodyPr/>
          <a:lstStyle/>
          <a:p>
            <a:r>
              <a:rPr lang="fr-FR" dirty="0" smtClean="0"/>
              <a:t>Extension Pointe des Grives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032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199" y="2014148"/>
            <a:ext cx="4989599" cy="35274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4711" y="1124744"/>
            <a:ext cx="8229600" cy="638944"/>
          </a:xfrm>
        </p:spPr>
        <p:txBody>
          <a:bodyPr>
            <a:noAutofit/>
          </a:bodyPr>
          <a:lstStyle/>
          <a:p>
            <a:r>
              <a:rPr lang="fr-FR" sz="1800" dirty="0" smtClean="0">
                <a:solidFill>
                  <a:schemeClr val="bg2">
                    <a:lumMod val="50000"/>
                  </a:schemeClr>
                </a:solidFill>
              </a:rPr>
              <a:t>Terminal actuel proche de la congestion/Programmation rigide des </a:t>
            </a:r>
            <a:r>
              <a:rPr lang="fr-FR" sz="1800" dirty="0">
                <a:solidFill>
                  <a:schemeClr val="bg2">
                    <a:lumMod val="50000"/>
                  </a:schemeClr>
                </a:solidFill>
              </a:rPr>
              <a:t>escales/capacité limitée en transbordement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589511" y="5085184"/>
            <a:ext cx="2650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600" dirty="0" smtClean="0">
                <a:solidFill>
                  <a:srgbClr val="9BBB59">
                    <a:lumMod val="75000"/>
                  </a:srgbClr>
                </a:solidFill>
                <a:latin typeface="Calibri"/>
              </a:rPr>
              <a:t>220 000 EVP L:460 m</a:t>
            </a:r>
            <a:endParaRPr lang="fr-FR" sz="1600" dirty="0">
              <a:solidFill>
                <a:srgbClr val="9BBB59">
                  <a:lumMod val="75000"/>
                </a:srgbClr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600" dirty="0" smtClean="0">
                <a:solidFill>
                  <a:srgbClr val="9BBB59">
                    <a:lumMod val="75000"/>
                  </a:srgbClr>
                </a:solidFill>
                <a:latin typeface="Calibri"/>
              </a:rPr>
              <a:t> TE 14 m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519672" y="4361326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600" dirty="0" smtClean="0">
                <a:solidFill>
                  <a:srgbClr val="9BBB59">
                    <a:lumMod val="75000"/>
                  </a:srgbClr>
                </a:solidFill>
                <a:latin typeface="Calibri"/>
              </a:rPr>
              <a:t>0 EVP</a:t>
            </a:r>
            <a:endParaRPr lang="fr-FR" sz="1600" dirty="0">
              <a:solidFill>
                <a:srgbClr val="9BBB59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004048" y="359601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         </a:t>
            </a:r>
            <a:r>
              <a:rPr lang="fr-FR" sz="1400" dirty="0" smtClean="0">
                <a:solidFill>
                  <a:prstClr val="black"/>
                </a:solidFill>
                <a:latin typeface="Calibri"/>
              </a:rPr>
              <a:t>15</a:t>
            </a:r>
            <a:r>
              <a:rPr lang="fr-FR" sz="1400" b="1" dirty="0" smtClean="0">
                <a:solidFill>
                  <a:prstClr val="black"/>
                </a:solidFill>
                <a:latin typeface="Calibri"/>
              </a:rPr>
              <a:t>ha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175 000 EVP</a:t>
            </a:r>
            <a:endParaRPr lang="fr-FR" dirty="0">
              <a:solidFill>
                <a:srgbClr val="C0504D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63288" y="21328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Capacité du terminal 175 000 EVP</a:t>
            </a:r>
            <a:endParaRPr lang="fr-FR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63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89" y="1923816"/>
            <a:ext cx="4989599" cy="35274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638944"/>
          </a:xfrm>
        </p:spPr>
        <p:txBody>
          <a:bodyPr>
            <a:normAutofit fontScale="90000"/>
          </a:bodyPr>
          <a:lstStyle/>
          <a:p>
            <a:r>
              <a:rPr lang="fr-FR" sz="3600" b="1" dirty="0" smtClean="0">
                <a:solidFill>
                  <a:schemeClr val="bg2">
                    <a:lumMod val="50000"/>
                  </a:schemeClr>
                </a:solidFill>
              </a:rPr>
              <a:t>Extension Sud Est</a:t>
            </a:r>
            <a:r>
              <a:rPr lang="fr-FR" sz="36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fr-FR" sz="36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FR" sz="2000" b="1" dirty="0">
                <a:solidFill>
                  <a:schemeClr val="bg2">
                    <a:lumMod val="50000"/>
                  </a:schemeClr>
                </a:solidFill>
              </a:rPr>
              <a:t>Augmenter la capacité pour accueillir du transbordement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526969" y="4470019"/>
            <a:ext cx="2736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Mise à disposition quai </a:t>
            </a:r>
            <a:r>
              <a:rPr lang="fr-FR" sz="1400" b="1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secondaire et son outillage</a:t>
            </a:r>
            <a:r>
              <a:rPr lang="fr-FR" sz="1400" b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 </a:t>
            </a:r>
            <a:r>
              <a:rPr lang="fr-FR" sz="1400" b="1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pour éviter le phénomène de congestion du quai principal et augmenter la flexibilité</a:t>
            </a:r>
            <a:endParaRPr lang="fr-FR" sz="1400" b="1" dirty="0">
              <a:solidFill>
                <a:srgbClr val="C0504D">
                  <a:lumMod val="75000"/>
                </a:srgbClr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 </a:t>
            </a:r>
            <a:endParaRPr lang="fr-FR" sz="14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657947" y="1916832"/>
            <a:ext cx="2051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Mise en place d’un </a:t>
            </a:r>
            <a:r>
              <a:rPr lang="fr-FR" sz="1400" b="1" dirty="0" err="1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Blockstow</a:t>
            </a:r>
            <a:endParaRPr lang="fr-FR" sz="1400" b="1" dirty="0" smtClean="0">
              <a:solidFill>
                <a:srgbClr val="C0504D">
                  <a:lumMod val="75000"/>
                </a:srgbClr>
              </a:solidFill>
              <a:latin typeface="Calibri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fr-FR" sz="1400" b="1" dirty="0" smtClean="0">
              <a:solidFill>
                <a:srgbClr val="C0504D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3" name="ZoneTexte 2"/>
          <p:cNvSpPr txBox="1"/>
          <p:nvPr/>
        </p:nvSpPr>
        <p:spPr>
          <a:xfrm rot="16200000">
            <a:off x="4583033" y="4266963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prstClr val="black"/>
                </a:solidFill>
                <a:latin typeface="Calibri"/>
              </a:rPr>
              <a:t>180m</a:t>
            </a:r>
            <a:endParaRPr lang="fr-FR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ZoneTexte 9"/>
          <p:cNvSpPr txBox="1"/>
          <p:nvPr/>
        </p:nvSpPr>
        <p:spPr>
          <a:xfrm rot="16200000">
            <a:off x="4583034" y="3573935"/>
            <a:ext cx="648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prstClr val="black"/>
                </a:solidFill>
                <a:latin typeface="Calibri"/>
              </a:rPr>
              <a:t>130 m</a:t>
            </a:r>
            <a:endParaRPr lang="fr-FR" sz="12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4" name="Connecteur droit avec flèche 13"/>
          <p:cNvCxnSpPr>
            <a:stCxn id="10" idx="1"/>
            <a:endCxn id="7" idx="1"/>
          </p:cNvCxnSpPr>
          <p:nvPr/>
        </p:nvCxnSpPr>
        <p:spPr>
          <a:xfrm>
            <a:off x="4907072" y="4036472"/>
            <a:ext cx="619897" cy="1126045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endCxn id="8" idx="1"/>
          </p:cNvCxnSpPr>
          <p:nvPr/>
        </p:nvCxnSpPr>
        <p:spPr>
          <a:xfrm flipV="1">
            <a:off x="4907072" y="2286164"/>
            <a:ext cx="750875" cy="99882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231230" y="2951739"/>
            <a:ext cx="5566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black"/>
                </a:solidFill>
                <a:latin typeface="Calibri"/>
              </a:rPr>
              <a:t>3 ha</a:t>
            </a:r>
            <a:endParaRPr lang="fr-FR" sz="1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281" y="2516105"/>
            <a:ext cx="1450848" cy="143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3666583" y="3798556"/>
            <a:ext cx="761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15 ha</a:t>
            </a:r>
            <a:endParaRPr lang="fr-FR" sz="1400" b="1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784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200" y="2565400"/>
            <a:ext cx="4989599" cy="35274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100" dirty="0" smtClean="0">
                <a:solidFill>
                  <a:schemeClr val="bg2">
                    <a:lumMod val="50000"/>
                  </a:schemeClr>
                </a:solidFill>
              </a:rPr>
              <a:t>Extension Nord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2000" i="1" dirty="0" smtClean="0">
                <a:solidFill>
                  <a:schemeClr val="bg2">
                    <a:lumMod val="50000"/>
                  </a:schemeClr>
                </a:solidFill>
              </a:rPr>
              <a:t>Une nécessaire adaptation du quai aux navires de 2015</a:t>
            </a:r>
            <a:endParaRPr lang="fr-FR" sz="20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Multiplier 4"/>
          <p:cNvSpPr/>
          <p:nvPr/>
        </p:nvSpPr>
        <p:spPr>
          <a:xfrm>
            <a:off x="4932032" y="5301208"/>
            <a:ext cx="432048" cy="4320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657720" y="5733256"/>
            <a:ext cx="1257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220 000 EVP </a:t>
            </a:r>
            <a:endParaRPr lang="fr-FR" sz="1400" dirty="0">
              <a:solidFill>
                <a:srgbClr val="C0504D">
                  <a:lumMod val="75000"/>
                </a:srgbClr>
              </a:solidFill>
              <a:latin typeface="Calibri"/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5724128" y="5937667"/>
            <a:ext cx="288032" cy="103366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5938960" y="6088875"/>
            <a:ext cx="1191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>
                <a:solidFill>
                  <a:srgbClr val="C0504D">
                    <a:lumMod val="75000"/>
                  </a:srgbClr>
                </a:solidFill>
                <a:latin typeface="Calibri"/>
              </a:rPr>
              <a:t>135 000 EVP </a:t>
            </a:r>
            <a:endParaRPr lang="fr-FR" sz="1400" dirty="0">
              <a:solidFill>
                <a:srgbClr val="C0504D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619672" y="2204864"/>
            <a:ext cx="5976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i="1" dirty="0" smtClean="0">
                <a:solidFill>
                  <a:srgbClr val="FF0000"/>
                </a:solidFill>
                <a:latin typeface="Calibri"/>
              </a:rPr>
              <a:t>A programmation inchangée, la capacité d’accueil chute à  135 000 EVP</a:t>
            </a:r>
            <a:endParaRPr lang="fr-FR" sz="1400" b="1" i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435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45" y="1734580"/>
            <a:ext cx="4989599" cy="35274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9468" y="908720"/>
            <a:ext cx="8229600" cy="638944"/>
          </a:xfrm>
        </p:spPr>
        <p:txBody>
          <a:bodyPr>
            <a:noAutofit/>
          </a:bodyPr>
          <a:lstStyle/>
          <a:p>
            <a:r>
              <a:rPr lang="fr-FR" sz="1800" b="1" dirty="0">
                <a:solidFill>
                  <a:schemeClr val="bg2">
                    <a:lumMod val="50000"/>
                  </a:schemeClr>
                </a:solidFill>
              </a:rPr>
              <a:t>Projet </a:t>
            </a:r>
            <a: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  <a:t>2012</a:t>
            </a:r>
            <a:r>
              <a:rPr lang="fr-FR" sz="18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fr-FR" sz="18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r-FR" sz="1800" b="1" dirty="0">
                <a:solidFill>
                  <a:schemeClr val="bg2">
                    <a:lumMod val="50000"/>
                  </a:schemeClr>
                </a:solidFill>
              </a:rPr>
              <a:t>Adapter </a:t>
            </a:r>
            <a: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  <a:t>le quai aux navires </a:t>
            </a:r>
            <a:endParaRPr lang="fr-FR" sz="18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1734492" y="4270008"/>
            <a:ext cx="1680136" cy="576064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61187" y="4547007"/>
            <a:ext cx="1981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white">
                    <a:lumMod val="50000"/>
                  </a:prstClr>
                </a:solidFill>
                <a:latin typeface="Calibri"/>
              </a:rPr>
              <a:t>Mise à disposition d’une zone industrialo portuaire</a:t>
            </a:r>
            <a:endParaRPr lang="fr-FR" sz="1400" b="1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H="1" flipV="1">
            <a:off x="1170404" y="2542728"/>
            <a:ext cx="2808312" cy="1105381"/>
          </a:xfrm>
          <a:prstGeom prst="straightConnector1">
            <a:avLst/>
          </a:prstGeom>
          <a:ln w="15875" cmpd="sng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11160" y="2359914"/>
            <a:ext cx="1174677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white">
                    <a:lumMod val="50000"/>
                  </a:prstClr>
                </a:solidFill>
                <a:latin typeface="Calibri"/>
              </a:rPr>
              <a:t>stockage</a:t>
            </a:r>
            <a:r>
              <a:rPr lang="fr-FR" sz="1400" b="1" dirty="0" smtClean="0">
                <a:solidFill>
                  <a:srgbClr val="F79646">
                    <a:lumMod val="75000"/>
                  </a:srgbClr>
                </a:solidFill>
                <a:latin typeface="Calibri"/>
              </a:rPr>
              <a:t> </a:t>
            </a:r>
            <a:endParaRPr lang="fr-FR" sz="1400" b="1" dirty="0">
              <a:solidFill>
                <a:srgbClr val="F79646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022016" y="3620880"/>
            <a:ext cx="813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black"/>
                </a:solidFill>
                <a:latin typeface="Calibri"/>
              </a:rPr>
              <a:t>15 ha</a:t>
            </a:r>
            <a:endParaRPr lang="fr-FR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3688956" y="3717030"/>
            <a:ext cx="579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black"/>
                </a:solidFill>
                <a:latin typeface="Calibri"/>
              </a:rPr>
              <a:t>3 ha</a:t>
            </a:r>
            <a:endParaRPr lang="fr-FR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2987616" y="3803484"/>
            <a:ext cx="579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400" b="1" dirty="0" smtClean="0">
                <a:solidFill>
                  <a:prstClr val="black"/>
                </a:solidFill>
                <a:latin typeface="Calibri"/>
              </a:rPr>
              <a:t>6 ha</a:t>
            </a:r>
            <a:endParaRPr lang="fr-FR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5045410" y="4260999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prstClr val="black"/>
                </a:solidFill>
                <a:latin typeface="Calibri"/>
              </a:rPr>
              <a:t>460m</a:t>
            </a:r>
            <a:endParaRPr lang="fr-FR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709259" y="1814403"/>
            <a:ext cx="211121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Géotechnique défavorable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Intérêt foncier non évident du fait des contraintes techniques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Impact environnemental du fait des opérations de dragage et remblaiement</a:t>
            </a:r>
            <a:endParaRPr lang="fr-FR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9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nnees\Donnees BS\GPM\OPERATIONS\Investissements\Extensions Pointe des Grives\divers outils photos\Phasage 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21227"/>
            <a:ext cx="4989727" cy="35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854968"/>
          </a:xfrm>
        </p:spPr>
        <p:txBody>
          <a:bodyPr>
            <a:noAutofit/>
          </a:bodyPr>
          <a:lstStyle/>
          <a:p>
            <a:r>
              <a:rPr lang="fr-FR" sz="1800" b="1" dirty="0">
                <a:solidFill>
                  <a:schemeClr val="bg2">
                    <a:lumMod val="50000"/>
                  </a:schemeClr>
                </a:solidFill>
              </a:rPr>
              <a:t>Projet </a:t>
            </a:r>
            <a: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  <a:t>2014: un projet </a:t>
            </a:r>
            <a:r>
              <a:rPr lang="fr-FR" sz="1800" b="1" dirty="0" err="1" smtClean="0">
                <a:solidFill>
                  <a:schemeClr val="bg2">
                    <a:lumMod val="50000"/>
                  </a:schemeClr>
                </a:solidFill>
              </a:rPr>
              <a:t>recalibré</a:t>
            </a:r>
            <a: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  <a:t> orienté </a:t>
            </a:r>
            <a:b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fr-FR" sz="1800" b="1" dirty="0" smtClean="0">
                <a:solidFill>
                  <a:schemeClr val="bg2">
                    <a:lumMod val="50000"/>
                  </a:schemeClr>
                </a:solidFill>
              </a:rPr>
              <a:t>vers la capacité d’accueil de la desserte</a:t>
            </a:r>
            <a:r>
              <a:rPr lang="fr-FR" sz="18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fr-FR" sz="1800" b="1" dirty="0">
                <a:solidFill>
                  <a:schemeClr val="bg2">
                    <a:lumMod val="50000"/>
                  </a:schemeClr>
                </a:solidFill>
              </a:rPr>
            </a:br>
            <a:endParaRPr lang="fr-FR" sz="1800" dirty="0"/>
          </a:p>
        </p:txBody>
      </p:sp>
      <p:sp>
        <p:nvSpPr>
          <p:cNvPr id="3" name="ZoneTexte 2"/>
          <p:cNvSpPr txBox="1"/>
          <p:nvPr/>
        </p:nvSpPr>
        <p:spPr>
          <a:xfrm>
            <a:off x="5651699" y="2330577"/>
            <a:ext cx="24486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Une extension de quai adaptée aux futurs navires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Un terre –plein adapté au strict nécessaire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  <a:latin typeface="Calibri"/>
              </a:rPr>
              <a:t>Impact environnemental réduit</a:t>
            </a:r>
            <a:endParaRPr lang="fr-FR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11960" y="3260128"/>
            <a:ext cx="798280" cy="1170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39952" y="3260128"/>
            <a:ext cx="792088" cy="18085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428315" y="3410403"/>
            <a:ext cx="486162" cy="17163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247681" y="5990119"/>
            <a:ext cx="2691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  <a:latin typeface="Calibri"/>
              </a:rPr>
              <a:t>Cout estimé à 30 M€ </a:t>
            </a:r>
            <a:endParaRPr lang="fr-FR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04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068927" y="1426998"/>
            <a:ext cx="70567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r-FR" b="1" dirty="0" smtClean="0">
                <a:solidFill>
                  <a:prstClr val="black"/>
                </a:solidFill>
                <a:latin typeface="Calibri"/>
              </a:rPr>
              <a:t>Renforcer la sécurité des hommes: modernisation des </a:t>
            </a:r>
            <a:r>
              <a:rPr lang="fr-FR" b="1" dirty="0" err="1" smtClean="0">
                <a:solidFill>
                  <a:prstClr val="black"/>
                </a:solidFill>
                <a:latin typeface="Calibri"/>
              </a:rPr>
              <a:t>reefers</a:t>
            </a: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r-FR" b="1" dirty="0" smtClean="0">
                <a:solidFill>
                  <a:prstClr val="black"/>
                </a:solidFill>
                <a:latin typeface="Calibri"/>
              </a:rPr>
              <a:t>Renforcer les dispositifs pour la protection de l’environnement : mise en œuvre de système de récupération mobile pour conteneurs fuyards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r-FR" b="1" dirty="0" smtClean="0">
                <a:solidFill>
                  <a:prstClr val="black"/>
                </a:solidFill>
                <a:latin typeface="Calibri"/>
              </a:rPr>
              <a:t>Optimiser le bilan carbone pour les navires à quai par la mise en place de cold </a:t>
            </a:r>
            <a:r>
              <a:rPr lang="fr-FR" b="1" dirty="0" err="1" smtClean="0">
                <a:solidFill>
                  <a:prstClr val="black"/>
                </a:solidFill>
                <a:latin typeface="Calibri"/>
              </a:rPr>
              <a:t>ironing</a:t>
            </a: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r-FR" b="1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pic>
        <p:nvPicPr>
          <p:cNvPr id="1026" name="Picture 2" descr="C:\Donnees\Donnees BS\GPM\DIRECTION\DIRECTION FINANCIERE\FEDER\800px-PxKohliColdIr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97152"/>
            <a:ext cx="3384376" cy="195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nnees\Donnees BS\GPM\DIRECTION\DIRECTION FINANCIERE\FEDER\reef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273" y="1772816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66283" y="980728"/>
            <a:ext cx="8024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solidFill>
                  <a:srgbClr val="EEECE1">
                    <a:lumMod val="50000"/>
                  </a:srgbClr>
                </a:solidFill>
              </a:rPr>
              <a:t>Actions complémentaires priorisées par le Port en lien avec l’extension Nord :</a:t>
            </a: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70605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b.seidlitz\Bureau\vue port etendu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8" t="3985"/>
          <a:stretch/>
        </p:blipFill>
        <p:spPr bwMode="auto">
          <a:xfrm>
            <a:off x="1187624" y="1189268"/>
            <a:ext cx="6984776" cy="52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9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5536" y="1052737"/>
            <a:ext cx="8496944" cy="2478137"/>
          </a:xfrm>
        </p:spPr>
        <p:txBody>
          <a:bodyPr>
            <a:normAutofit/>
          </a:bodyPr>
          <a:lstStyle/>
          <a:p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dirty="0" smtClean="0"/>
              <a:t>Merci de votre attention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80" y="4581128"/>
            <a:ext cx="288798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1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PlanPortAg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2" y="1658938"/>
            <a:ext cx="9144001" cy="519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64163" y="1658938"/>
            <a:ext cx="360045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>
          <a:xfrm>
            <a:off x="1763717" y="472669"/>
            <a:ext cx="6048375" cy="64851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fr-FR" sz="3600" b="1" smtClean="0"/>
              <a:t>Plan général du Port</a:t>
            </a:r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611189" y="1125550"/>
            <a:ext cx="7920037" cy="3968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sz="2000" b="1">
                <a:solidFill>
                  <a:srgbClr val="FF3300"/>
                </a:solidFill>
                <a:latin typeface="Arial" charset="0"/>
              </a:rPr>
              <a:t>2,7 kilomètres de quai et 30 hectares de terre-pleins</a:t>
            </a:r>
          </a:p>
        </p:txBody>
      </p:sp>
      <p:sp>
        <p:nvSpPr>
          <p:cNvPr id="3" name="Rectangle 2"/>
          <p:cNvSpPr/>
          <p:nvPr/>
        </p:nvSpPr>
        <p:spPr>
          <a:xfrm>
            <a:off x="468313" y="1638300"/>
            <a:ext cx="2374900" cy="1468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175" name="Rectangle 12"/>
          <p:cNvSpPr txBox="1">
            <a:spLocks noChangeArrowheads="1"/>
          </p:cNvSpPr>
          <p:nvPr/>
        </p:nvSpPr>
        <p:spPr bwMode="auto">
          <a:xfrm>
            <a:off x="11116" y="1666878"/>
            <a:ext cx="3817937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808038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208088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¨"/>
            </a:pPr>
            <a:r>
              <a:rPr lang="fr-FR" altLang="fr-FR" sz="1200" b="1">
                <a:latin typeface="Arial" charset="0"/>
              </a:rPr>
              <a:t>Pointe Simon (1)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Croisière de transit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¨"/>
            </a:pPr>
            <a:r>
              <a:rPr lang="fr-FR" altLang="fr-FR" sz="1200" b="1">
                <a:latin typeface="Arial" charset="0"/>
              </a:rPr>
              <a:t>Secteur Ouest (2,3</a:t>
            </a:r>
            <a:r>
              <a:rPr lang="fr-FR" altLang="fr-FR" sz="1200">
                <a:latin typeface="Arial" charset="0"/>
              </a:rPr>
              <a:t>)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Terminal Inter-Iles 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Bassin de Radoub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fr-FR" altLang="fr-FR" sz="1200" b="1">
                <a:latin typeface="Arial" charset="0"/>
              </a:rPr>
              <a:t>Secteur Centre (4)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Croisière Tête de ligne</a:t>
            </a:r>
          </a:p>
        </p:txBody>
      </p:sp>
      <p:sp>
        <p:nvSpPr>
          <p:cNvPr id="7176" name="Rectangle 12"/>
          <p:cNvSpPr txBox="1">
            <a:spLocks noChangeArrowheads="1"/>
          </p:cNvSpPr>
          <p:nvPr/>
        </p:nvSpPr>
        <p:spPr bwMode="auto">
          <a:xfrm>
            <a:off x="5472113" y="1895478"/>
            <a:ext cx="3382962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808038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208088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fr-FR" altLang="fr-FR" sz="1200" b="1">
                <a:latin typeface="Arial" charset="0"/>
              </a:rPr>
              <a:t>Secteur Est (5,6,7)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Réparation navale de plaisance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Vrac grains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Roro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Pétrole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Vrac matériaux divers</a:t>
            </a:r>
          </a:p>
          <a:p>
            <a:pPr lvl="1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fr-FR" altLang="fr-FR" sz="1200" b="1">
                <a:latin typeface="Arial" charset="0"/>
              </a:rPr>
              <a:t>Pointe des Grives (8)</a:t>
            </a:r>
          </a:p>
          <a:p>
            <a:pPr lvl="2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fr-FR" altLang="fr-FR" sz="1200">
                <a:latin typeface="Arial" charset="0"/>
              </a:rPr>
              <a:t>Terminal à Conteneurs</a:t>
            </a:r>
          </a:p>
        </p:txBody>
      </p:sp>
    </p:spTree>
  </p:cSld>
  <p:clrMapOvr>
    <a:masterClrMapping/>
  </p:clrMapOvr>
  <p:transition spd="med" advTm="15413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0202"/>
            <a:ext cx="8567738" cy="52546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r" defTabSz="449263" eaLnBrk="1" hangingPunct="1">
              <a:tabLst>
                <a:tab pos="9144000" algn="l"/>
                <a:tab pos="10058400" algn="l"/>
              </a:tabLst>
            </a:pPr>
            <a:r>
              <a:rPr lang="en-GB" altLang="fr-FR" sz="2800" b="1" smtClean="0"/>
              <a:t>L’appontement croisière de la Pointe Simon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92" y="1330325"/>
            <a:ext cx="3468687" cy="2216150"/>
          </a:xfrm>
          <a:solidFill>
            <a:srgbClr val="EAEAEA">
              <a:alpha val="83136"/>
            </a:srgb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92075" indent="-92075" defTabSz="449263" eaLnBrk="1" hangingPunct="1">
              <a:lnSpc>
                <a:spcPct val="80000"/>
              </a:lnSpc>
              <a:spcBef>
                <a:spcPts val="500"/>
              </a:spcBef>
              <a:buClr>
                <a:srgbClr val="0000FF"/>
              </a:buClr>
              <a:buSzPct val="80000"/>
              <a:buFont typeface="Wingdings 3" pitchFamily="18" charset="2"/>
              <a:buChar char="î"/>
              <a:tabLst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fr-FR" sz="1800" smtClean="0">
                <a:solidFill>
                  <a:srgbClr val="000000"/>
                </a:solidFill>
              </a:rPr>
              <a:t>Construction : 1992</a:t>
            </a:r>
          </a:p>
          <a:p>
            <a:pPr marL="92075" indent="-92075" defTabSz="449263" eaLnBrk="1" hangingPunct="1">
              <a:lnSpc>
                <a:spcPct val="80000"/>
              </a:lnSpc>
              <a:spcBef>
                <a:spcPts val="500"/>
              </a:spcBef>
              <a:buClr>
                <a:srgbClr val="0000FF"/>
              </a:buClr>
              <a:buSzPct val="80000"/>
              <a:buFont typeface="Wingdings 3" pitchFamily="18" charset="2"/>
              <a:buChar char="î"/>
              <a:tabLst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fr-FR" sz="1800" smtClean="0">
                <a:solidFill>
                  <a:srgbClr val="000000"/>
                </a:solidFill>
              </a:rPr>
              <a:t>Il est dédié à la croisière de transit. Sa proximité du centre ville est un atout important. </a:t>
            </a:r>
          </a:p>
          <a:p>
            <a:pPr marL="92075" indent="-92075" defTabSz="449263" eaLnBrk="1" hangingPunct="1">
              <a:lnSpc>
                <a:spcPct val="80000"/>
              </a:lnSpc>
              <a:spcBef>
                <a:spcPts val="500"/>
              </a:spcBef>
              <a:buClr>
                <a:srgbClr val="0000FF"/>
              </a:buClr>
              <a:buSzPct val="80000"/>
              <a:buFont typeface="Wingdings 3" pitchFamily="18" charset="2"/>
              <a:buChar char="î"/>
              <a:tabLst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fr-FR" sz="1800" smtClean="0">
                <a:solidFill>
                  <a:srgbClr val="000000"/>
                </a:solidFill>
              </a:rPr>
              <a:t>Les conditions d’accostage et d’amarrage ont été améliorées en 2012 pour la réception des “méga – cruise ships” (450 m de long, 6000 pax)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75" y="982664"/>
            <a:ext cx="5470525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79388" y="4581526"/>
            <a:ext cx="3494087" cy="12025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La Pointe Simon et le Secteur Centre du Port sont complémentaires pour l’accueil de la croisière en Martinique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932560"/>
            <a:ext cx="4994994" cy="2845512"/>
          </a:xfrm>
          <a:prstGeom prst="rect">
            <a:avLst/>
          </a:prstGeom>
        </p:spPr>
      </p:pic>
    </p:spTree>
  </p:cSld>
  <p:clrMapOvr>
    <a:masterClrMapping/>
  </p:clrMapOvr>
  <p:transition spd="med" advTm="1552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6" y="330233"/>
            <a:ext cx="6408737" cy="525401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fr-FR" sz="2800" b="1" smtClean="0"/>
              <a:t>Le secteur Centre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9738" y="2349505"/>
            <a:ext cx="2024062" cy="3208187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marL="274638" indent="-182563" defTabSz="449263" eaLnBrk="1" hangingPunct="1">
              <a:lnSpc>
                <a:spcPct val="90000"/>
              </a:lnSpc>
              <a:spcBef>
                <a:spcPts val="375"/>
              </a:spcBef>
              <a:buClr>
                <a:srgbClr val="000000"/>
              </a:buClr>
              <a:buFont typeface="Wingdings" pitchFamily="2" charset="2"/>
              <a:buAutoNum type="arabicPeriod"/>
              <a:tabLst>
                <a:tab pos="9331325" algn="l"/>
                <a:tab pos="10245725" algn="l"/>
              </a:tabLst>
            </a:pPr>
            <a:r>
              <a:rPr lang="en-GB" altLang="fr-FR" sz="1400" smtClean="0">
                <a:solidFill>
                  <a:srgbClr val="000000"/>
                </a:solidFill>
              </a:rPr>
              <a:t>Le quai des Grands Cargos 190 m</a:t>
            </a:r>
          </a:p>
          <a:p>
            <a:pPr marL="274638" indent="-182563" defTabSz="449263" eaLnBrk="1" hangingPunct="1">
              <a:lnSpc>
                <a:spcPct val="90000"/>
              </a:lnSpc>
              <a:spcBef>
                <a:spcPts val="375"/>
              </a:spcBef>
              <a:buClr>
                <a:srgbClr val="000000"/>
              </a:buClr>
              <a:buFont typeface="Wingdings" pitchFamily="2" charset="2"/>
              <a:buAutoNum type="arabicPeriod"/>
              <a:tabLst>
                <a:tab pos="9331325" algn="l"/>
                <a:tab pos="10245725" algn="l"/>
              </a:tabLst>
            </a:pPr>
            <a:r>
              <a:rPr lang="en-GB" altLang="fr-FR" sz="1400" smtClean="0">
                <a:solidFill>
                  <a:srgbClr val="000000"/>
                </a:solidFill>
              </a:rPr>
              <a:t>Le quai de la Batellerie 147 m pour l’importation du bitume en vrac et du poisson frais</a:t>
            </a:r>
          </a:p>
          <a:p>
            <a:pPr marL="274638" indent="-182563" defTabSz="449263" eaLnBrk="1" hangingPunct="1">
              <a:lnSpc>
                <a:spcPct val="90000"/>
              </a:lnSpc>
              <a:spcBef>
                <a:spcPts val="375"/>
              </a:spcBef>
              <a:buClr>
                <a:srgbClr val="000000"/>
              </a:buClr>
              <a:buFont typeface="Wingdings" pitchFamily="2" charset="2"/>
              <a:buAutoNum type="arabicPeriod"/>
              <a:tabLst>
                <a:tab pos="9331325" algn="l"/>
                <a:tab pos="10245725" algn="l"/>
              </a:tabLst>
            </a:pPr>
            <a:r>
              <a:rPr lang="en-GB" altLang="fr-FR" sz="1400" smtClean="0">
                <a:solidFill>
                  <a:srgbClr val="000000"/>
                </a:solidFill>
              </a:rPr>
              <a:t>Le quai des Annexes 170 m</a:t>
            </a:r>
          </a:p>
          <a:p>
            <a:pPr marL="274638" indent="-182563" defTabSz="449263" eaLnBrk="1" hangingPunct="1">
              <a:lnSpc>
                <a:spcPct val="90000"/>
              </a:lnSpc>
              <a:spcBef>
                <a:spcPts val="375"/>
              </a:spcBef>
              <a:buClr>
                <a:srgbClr val="000000"/>
              </a:buClr>
              <a:buFont typeface="Wingdings" pitchFamily="2" charset="2"/>
              <a:buAutoNum type="arabicPeriod"/>
              <a:tabLst>
                <a:tab pos="9331325" algn="l"/>
                <a:tab pos="10245725" algn="l"/>
              </a:tabLst>
            </a:pPr>
            <a:r>
              <a:rPr lang="en-GB" altLang="fr-FR" sz="1400" smtClean="0">
                <a:solidFill>
                  <a:srgbClr val="000000"/>
                </a:solidFill>
              </a:rPr>
              <a:t>Le quai des Tourelles 325 m (11m de profondeur)</a:t>
            </a:r>
          </a:p>
          <a:p>
            <a:pPr marL="274638" indent="-182563" defTabSz="449263" eaLnBrk="1" hangingPunct="1">
              <a:lnSpc>
                <a:spcPct val="90000"/>
              </a:lnSpc>
              <a:spcBef>
                <a:spcPts val="375"/>
              </a:spcBef>
              <a:buClr>
                <a:srgbClr val="000000"/>
              </a:buClr>
              <a:buFont typeface="Wingdings" pitchFamily="2" charset="2"/>
              <a:buAutoNum type="arabicPeriod"/>
              <a:tabLst>
                <a:tab pos="9331325" algn="l"/>
                <a:tab pos="10245725" algn="l"/>
              </a:tabLst>
            </a:pPr>
            <a:r>
              <a:rPr lang="en-GB" altLang="fr-FR" sz="1400" smtClean="0">
                <a:solidFill>
                  <a:srgbClr val="000000"/>
                </a:solidFill>
              </a:rPr>
              <a:t>Le tableau des Tourelles 82 m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23850" y="981079"/>
            <a:ext cx="4752975" cy="1300163"/>
          </a:xfrm>
          <a:prstGeom prst="rect">
            <a:avLst/>
          </a:prstGeom>
          <a:solidFill>
            <a:srgbClr val="FFFFFF">
              <a:alpha val="65097"/>
            </a:srgbClr>
          </a:solidFill>
          <a:ln w="9360">
            <a:solidFill>
              <a:srgbClr val="99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92075" indent="-92075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3 quais (Grand Cargos, Annexes, Tourelles) pour : </a:t>
            </a: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fr-FR" sz="28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la croisière tête de ligne</a:t>
            </a: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la croisière de transit</a:t>
            </a:r>
          </a:p>
        </p:txBody>
      </p:sp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3">
            <a:lum bright="1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9" y="2492375"/>
            <a:ext cx="6516687" cy="385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18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Connecteur droit avec flèche 2"/>
          <p:cNvCxnSpPr/>
          <p:nvPr/>
        </p:nvCxnSpPr>
        <p:spPr>
          <a:xfrm flipH="1">
            <a:off x="2916238" y="2492383"/>
            <a:ext cx="3873500" cy="2232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508631" y="981079"/>
            <a:ext cx="3167063" cy="1116013"/>
          </a:xfrm>
          <a:prstGeom prst="rect">
            <a:avLst/>
          </a:prstGeom>
          <a:solidFill>
            <a:srgbClr val="FFFFFF">
              <a:alpha val="65097"/>
            </a:srgbClr>
          </a:solidFill>
          <a:ln w="9360">
            <a:solidFill>
              <a:srgbClr val="99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92075" indent="-92075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92075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1 quai (Batellerie) pour : </a:t>
            </a: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l’importation de bitume</a:t>
            </a: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fr-FR" sz="1600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l’importation de poissons</a:t>
            </a:r>
          </a:p>
        </p:txBody>
      </p:sp>
      <p:cxnSp>
        <p:nvCxnSpPr>
          <p:cNvPr id="20" name="Connecteur droit avec flèche 19"/>
          <p:cNvCxnSpPr/>
          <p:nvPr/>
        </p:nvCxnSpPr>
        <p:spPr>
          <a:xfrm flipH="1">
            <a:off x="4932365" y="2924175"/>
            <a:ext cx="1857375" cy="1009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flipH="1">
            <a:off x="3924300" y="3989388"/>
            <a:ext cx="2794000" cy="735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H="1">
            <a:off x="5321300" y="4410075"/>
            <a:ext cx="1525588" cy="4587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flipH="1">
            <a:off x="3924306" y="5157800"/>
            <a:ext cx="2906713" cy="142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661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1196975"/>
            <a:ext cx="8121650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 txBox="1">
            <a:spLocks noChangeArrowheads="1"/>
          </p:cNvSpPr>
          <p:nvPr/>
        </p:nvSpPr>
        <p:spPr bwMode="auto">
          <a:xfrm>
            <a:off x="468313" y="404813"/>
            <a:ext cx="822960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800" b="1">
                <a:latin typeface="Arial" charset="0"/>
              </a:rPr>
              <a:t>Secteur Ouest : la Gare Maritime inter-îles</a:t>
            </a:r>
          </a:p>
        </p:txBody>
      </p:sp>
      <p:sp>
        <p:nvSpPr>
          <p:cNvPr id="10244" name="ZoneTexte 1"/>
          <p:cNvSpPr txBox="1">
            <a:spLocks noChangeArrowheads="1"/>
          </p:cNvSpPr>
          <p:nvPr/>
        </p:nvSpPr>
        <p:spPr bwMode="auto">
          <a:xfrm>
            <a:off x="3492500" y="6165850"/>
            <a:ext cx="3024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/>
              <a:t>Mise en service :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531812"/>
          </a:xfrm>
        </p:spPr>
        <p:txBody>
          <a:bodyPr/>
          <a:lstStyle/>
          <a:p>
            <a:pPr eaLnBrk="1" hangingPunct="1"/>
            <a:r>
              <a:rPr lang="fr-FR" altLang="fr-FR" sz="2800" b="1" smtClean="0"/>
              <a:t>Secteur Ouest : la Gare Maritime inter-îles</a:t>
            </a:r>
          </a:p>
        </p:txBody>
      </p:sp>
      <p:sp>
        <p:nvSpPr>
          <p:cNvPr id="11267" name="Text Box 7"/>
          <p:cNvSpPr txBox="1">
            <a:spLocks noChangeArrowheads="1"/>
          </p:cNvSpPr>
          <p:nvPr/>
        </p:nvSpPr>
        <p:spPr bwMode="auto">
          <a:xfrm>
            <a:off x="4859338" y="1125540"/>
            <a:ext cx="417671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96850" indent="-1968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Le hall d’accueil peut héberger les 1.300 passagers prévus en pointe maximale.</a:t>
            </a:r>
          </a:p>
          <a:p>
            <a:pPr eaLnBrk="1" hangingPunct="1">
              <a:buFontTx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Une passerelle relie la Gare au Centre Ville</a:t>
            </a:r>
          </a:p>
          <a:p>
            <a:pPr eaLnBrk="1" hangingPunct="1">
              <a:buFontTx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Quai de 160 m pouvant accueillir 2 ferry de 450 places</a:t>
            </a:r>
          </a:p>
          <a:p>
            <a:pPr eaLnBrk="1" hangingPunct="1">
              <a:buFontTx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hauteur d’eau : 7 m</a:t>
            </a:r>
          </a:p>
        </p:txBody>
      </p:sp>
      <p:pic>
        <p:nvPicPr>
          <p:cNvPr id="1126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052513"/>
            <a:ext cx="46942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659189"/>
            <a:ext cx="478790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16"/>
          <p:cNvSpPr txBox="1">
            <a:spLocks noChangeArrowheads="1"/>
          </p:cNvSpPr>
          <p:nvPr/>
        </p:nvSpPr>
        <p:spPr bwMode="auto">
          <a:xfrm>
            <a:off x="250825" y="4437068"/>
            <a:ext cx="3960813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Un parking de 300 places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Hall de 557 m2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Salle d’embarquement de 606 m2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Salle de livraison bagages de 937 m2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lang="fr-FR" altLang="fr-FR" sz="1600" b="1">
                <a:latin typeface="Arial" charset="0"/>
                <a:ea typeface="Arial Unicode MS" pitchFamily="34" charset="-128"/>
                <a:cs typeface="Arial Unicode MS" pitchFamily="34" charset="-128"/>
              </a:rPr>
              <a:t>150 000 passagers en 2011</a:t>
            </a:r>
          </a:p>
        </p:txBody>
      </p:sp>
    </p:spTree>
  </p:cSld>
  <p:clrMapOvr>
    <a:masterClrMapping/>
  </p:clrMapOvr>
  <p:transition advTm="11185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19150" y="330200"/>
            <a:ext cx="7759700" cy="5857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8229600" algn="l"/>
                <a:tab pos="9144000" algn="l"/>
                <a:tab pos="10058400" algn="l"/>
              </a:tabLst>
            </a:pPr>
            <a:r>
              <a:rPr lang="en-GB" altLang="fr-FR" sz="3200" b="1" smtClean="0"/>
              <a:t>Secteur Ouest : le Bassin de Radoub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5715000" y="1196975"/>
            <a:ext cx="3429000" cy="16192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352425" indent="-169863" defTabSz="449263" eaLnBrk="0" hangingPunct="0"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043238" algn="r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altLang="fr-FR" b="1" u="sng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Caractéristiques principales</a:t>
            </a:r>
            <a:r>
              <a:rPr lang="en-GB" altLang="fr-FR" b="1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:</a:t>
            </a:r>
          </a:p>
          <a:p>
            <a:pPr lvl="1"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Char char="–"/>
            </a:pPr>
            <a:r>
              <a:rPr lang="fr-FR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longueur</a:t>
            </a:r>
            <a:r>
              <a:rPr lang="en-GB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:	180 mètres</a:t>
            </a:r>
          </a:p>
          <a:p>
            <a:pPr lvl="1"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Char char="–"/>
            </a:pPr>
            <a:r>
              <a:rPr lang="fr-FR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largeur</a:t>
            </a:r>
            <a:r>
              <a:rPr lang="en-GB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: 	23,5 mètres</a:t>
            </a:r>
          </a:p>
          <a:p>
            <a:pPr lvl="1"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Char char="–"/>
            </a:pPr>
            <a:r>
              <a:rPr lang="fr-FR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Profondeur </a:t>
            </a:r>
            <a:r>
              <a:rPr lang="en-GB" altLang="fr-FR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: 	7,5 mètres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5724531" y="3041650"/>
            <a:ext cx="3419475" cy="2457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49263" eaLnBrk="0" hangingPunct="0"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182563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fr-FR" b="1" u="sng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Activité</a:t>
            </a:r>
            <a:r>
              <a:rPr lang="en-GB" b="1" u="sng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b="1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réparation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navale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génère</a:t>
            </a:r>
            <a:endParaRPr lang="en-GB" dirty="0" smtClean="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centaine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d’emplois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marL="285750" indent="-285750" eaLnBrk="1" hangingPunct="1">
              <a:spcBef>
                <a:spcPts val="1125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pour un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chiffre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d’affaires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&gt; 7 millions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d’euros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réalisé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par les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entreprises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installées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autour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du </a:t>
            </a:r>
            <a:r>
              <a:rPr lang="en-GB" dirty="0" err="1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Bassin</a:t>
            </a:r>
            <a:r>
              <a:rPr lang="en-GB" dirty="0" smtClean="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 </a:t>
            </a:r>
          </a:p>
        </p:txBody>
      </p:sp>
      <p:pic>
        <p:nvPicPr>
          <p:cNvPr id="12293" name="Picture 10" descr="Navire dans le Radoub 2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7" y="1671640"/>
            <a:ext cx="55451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80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8313" y="404813"/>
            <a:ext cx="822960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fr-FR" altLang="fr-FR" sz="2800" b="1" dirty="0">
                <a:latin typeface="Arial" charset="0"/>
              </a:rPr>
              <a:t>Secteur </a:t>
            </a:r>
            <a:r>
              <a:rPr lang="fr-FR" altLang="fr-FR" sz="2800" b="1" dirty="0" smtClean="0">
                <a:latin typeface="Arial" charset="0"/>
              </a:rPr>
              <a:t>Est </a:t>
            </a:r>
            <a:r>
              <a:rPr lang="fr-FR" altLang="fr-FR" sz="2800" b="1" dirty="0">
                <a:latin typeface="Arial" charset="0"/>
              </a:rPr>
              <a:t>: </a:t>
            </a:r>
            <a:r>
              <a:rPr lang="fr-FR" altLang="fr-FR" sz="2800" b="1" dirty="0" smtClean="0">
                <a:latin typeface="Arial" charset="0"/>
              </a:rPr>
              <a:t>le Carénage</a:t>
            </a:r>
          </a:p>
          <a:p>
            <a:pPr eaLnBrk="1" hangingPunct="1"/>
            <a:r>
              <a:rPr lang="fr-FR" altLang="fr-FR" sz="2800" b="1" dirty="0" smtClean="0">
                <a:latin typeface="Arial" charset="0"/>
              </a:rPr>
              <a:t>Réparation navale de bateaux de plaisance</a:t>
            </a:r>
            <a:endParaRPr lang="fr-FR" altLang="fr-FR" sz="2800" b="1" dirty="0">
              <a:latin typeface="Arial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2" y="1412776"/>
            <a:ext cx="662473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9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Falaise">
  <a:themeElements>
    <a:clrScheme name="Falaise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Falai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laise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laise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L206AC Mensia - contrat STIF-SNCF - précisions">
  <a:themeElements>
    <a:clrScheme name="Mensia 2010">
      <a:dk1>
        <a:sysClr val="windowText" lastClr="000000"/>
      </a:dk1>
      <a:lt1>
        <a:sysClr val="window" lastClr="FFFFFF"/>
      </a:lt1>
      <a:dk2>
        <a:srgbClr val="AB0029"/>
      </a:dk2>
      <a:lt2>
        <a:srgbClr val="EBEAE5"/>
      </a:lt2>
      <a:accent1>
        <a:srgbClr val="C0504D"/>
      </a:accent1>
      <a:accent2>
        <a:srgbClr val="B1A7A7"/>
      </a:accent2>
      <a:accent3>
        <a:srgbClr val="F2F2F2"/>
      </a:accent3>
      <a:accent4>
        <a:srgbClr val="D0C8B8"/>
      </a:accent4>
      <a:accent5>
        <a:srgbClr val="1D4795"/>
      </a:accent5>
      <a:accent6>
        <a:srgbClr val="5F9B59"/>
      </a:accent6>
      <a:hlink>
        <a:srgbClr val="0000FF"/>
      </a:hlink>
      <a:folHlink>
        <a:srgbClr val="800080"/>
      </a:folHlink>
    </a:clrScheme>
    <a:fontScheme name="Nouvelle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ouvelle pré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8">
        <a:dk1>
          <a:srgbClr val="000000"/>
        </a:dk1>
        <a:lt1>
          <a:srgbClr val="FFFFFF"/>
        </a:lt1>
        <a:dk2>
          <a:srgbClr val="000000"/>
        </a:dk2>
        <a:lt2>
          <a:srgbClr val="695F5F"/>
        </a:lt2>
        <a:accent1>
          <a:srgbClr val="FFFFFF"/>
        </a:accent1>
        <a:accent2>
          <a:srgbClr val="D2CBB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EB8A7"/>
        </a:accent6>
        <a:hlink>
          <a:srgbClr val="821E1E"/>
        </a:hlink>
        <a:folHlink>
          <a:srgbClr val="B98C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9">
        <a:dk1>
          <a:srgbClr val="000000"/>
        </a:dk1>
        <a:lt1>
          <a:srgbClr val="FFFFFF"/>
        </a:lt1>
        <a:dk2>
          <a:srgbClr val="000000"/>
        </a:dk2>
        <a:lt2>
          <a:srgbClr val="695F5F"/>
        </a:lt2>
        <a:accent1>
          <a:srgbClr val="FFFFFF"/>
        </a:accent1>
        <a:accent2>
          <a:srgbClr val="D2CBB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EB8A7"/>
        </a:accent6>
        <a:hlink>
          <a:srgbClr val="821E1E"/>
        </a:hlink>
        <a:folHlink>
          <a:srgbClr val="D2AF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10">
        <a:dk1>
          <a:srgbClr val="000000"/>
        </a:dk1>
        <a:lt1>
          <a:srgbClr val="FFFFFF"/>
        </a:lt1>
        <a:dk2>
          <a:srgbClr val="000000"/>
        </a:dk2>
        <a:lt2>
          <a:srgbClr val="695F5F"/>
        </a:lt2>
        <a:accent1>
          <a:srgbClr val="FFFFFF"/>
        </a:accent1>
        <a:accent2>
          <a:srgbClr val="D2CBB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EB8A7"/>
        </a:accent6>
        <a:hlink>
          <a:srgbClr val="820F19"/>
        </a:hlink>
        <a:folHlink>
          <a:srgbClr val="D2AF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11">
        <a:dk1>
          <a:srgbClr val="000000"/>
        </a:dk1>
        <a:lt1>
          <a:srgbClr val="FFFFFF"/>
        </a:lt1>
        <a:dk2>
          <a:srgbClr val="000000"/>
        </a:dk2>
        <a:lt2>
          <a:srgbClr val="695F5F"/>
        </a:lt2>
        <a:accent1>
          <a:srgbClr val="FFFFFF"/>
        </a:accent1>
        <a:accent2>
          <a:srgbClr val="C8BEAA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5AC9A"/>
        </a:accent6>
        <a:hlink>
          <a:srgbClr val="820F19"/>
        </a:hlink>
        <a:folHlink>
          <a:srgbClr val="D2AF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12">
        <a:dk1>
          <a:srgbClr val="000000"/>
        </a:dk1>
        <a:lt1>
          <a:srgbClr val="FFFFFF"/>
        </a:lt1>
        <a:dk2>
          <a:srgbClr val="000000"/>
        </a:dk2>
        <a:lt2>
          <a:srgbClr val="5D5757"/>
        </a:lt2>
        <a:accent1>
          <a:srgbClr val="FFFFFF"/>
        </a:accent1>
        <a:accent2>
          <a:srgbClr val="C8BEAA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5AC9A"/>
        </a:accent6>
        <a:hlink>
          <a:srgbClr val="820F19"/>
        </a:hlink>
        <a:folHlink>
          <a:srgbClr val="D2AF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13">
        <a:dk1>
          <a:srgbClr val="000000"/>
        </a:dk1>
        <a:lt1>
          <a:srgbClr val="FFFFFF"/>
        </a:lt1>
        <a:dk2>
          <a:srgbClr val="000000"/>
        </a:dk2>
        <a:lt2>
          <a:srgbClr val="5D5757"/>
        </a:lt2>
        <a:accent1>
          <a:srgbClr val="FFFFFF"/>
        </a:accent1>
        <a:accent2>
          <a:srgbClr val="E7E1D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D1CCC4"/>
        </a:accent6>
        <a:hlink>
          <a:srgbClr val="820F19"/>
        </a:hlink>
        <a:folHlink>
          <a:srgbClr val="D2AF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S25mars20132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6730</TotalTime>
  <Words>923</Words>
  <Application>Microsoft Office PowerPoint</Application>
  <PresentationFormat>Presentación en pantalla (4:3)</PresentationFormat>
  <Paragraphs>194</Paragraphs>
  <Slides>28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28</vt:i4>
      </vt:variant>
    </vt:vector>
  </HeadingPairs>
  <TitlesOfParts>
    <vt:vector size="45" baseType="lpstr">
      <vt:lpstr>Arial</vt:lpstr>
      <vt:lpstr>Arial Black</vt:lpstr>
      <vt:lpstr>Arial Unicode MS</vt:lpstr>
      <vt:lpstr>Calibri</vt:lpstr>
      <vt:lpstr>Georgia</vt:lpstr>
      <vt:lpstr>Symbol</vt:lpstr>
      <vt:lpstr>Times New Roman</vt:lpstr>
      <vt:lpstr>Trebuchet MS</vt:lpstr>
      <vt:lpstr>Verdana</vt:lpstr>
      <vt:lpstr>Wingdings</vt:lpstr>
      <vt:lpstr>Wingdings 2</vt:lpstr>
      <vt:lpstr>Wingdings 3</vt:lpstr>
      <vt:lpstr>Falaise</vt:lpstr>
      <vt:lpstr>Pixel</vt:lpstr>
      <vt:lpstr>PRL206AC Mensia - contrat STIF-SNCF - précisions</vt:lpstr>
      <vt:lpstr>Urban</vt:lpstr>
      <vt:lpstr>CS25mars20132</vt:lpstr>
      <vt:lpstr>Presentación de PowerPoint</vt:lpstr>
      <vt:lpstr>Presentación de PowerPoint</vt:lpstr>
      <vt:lpstr>Plan général du Port</vt:lpstr>
      <vt:lpstr>L’appontement croisière de la Pointe Simon</vt:lpstr>
      <vt:lpstr>Le secteur Centre</vt:lpstr>
      <vt:lpstr>Presentación de PowerPoint</vt:lpstr>
      <vt:lpstr>Secteur Ouest : la Gare Maritime inter-îles</vt:lpstr>
      <vt:lpstr>Secteur Ouest : le Bassin de Radoub</vt:lpstr>
      <vt:lpstr>Presentación de PowerPoint</vt:lpstr>
      <vt:lpstr>Le secteur Est - Hydrobase</vt:lpstr>
      <vt:lpstr>Secteur Est : l’appontement pétrolier – minéralier de la Pointe des Carrières</vt:lpstr>
      <vt:lpstr>Presentación de PowerPoint</vt:lpstr>
      <vt:lpstr>Presentación de PowerPoint</vt:lpstr>
      <vt:lpstr>Presentación de PowerPoint</vt:lpstr>
      <vt:lpstr>Presentación de PowerPoint</vt:lpstr>
      <vt:lpstr>UNE DOUBLE AMBITION POUR MARTINIQUE HUB CARAIBE</vt:lpstr>
      <vt:lpstr>Presentación de PowerPoint</vt:lpstr>
      <vt:lpstr>Presentación de PowerPoint</vt:lpstr>
      <vt:lpstr>Presentación de PowerPoint</vt:lpstr>
      <vt:lpstr>Extension Pointe des Grives</vt:lpstr>
      <vt:lpstr>Terminal actuel proche de la congestion/Programmation rigide des escales/capacité limitée en transbordement</vt:lpstr>
      <vt:lpstr>Extension Sud Est Augmenter la capacité pour accueillir du transbordement</vt:lpstr>
      <vt:lpstr>Extension Nord Une nécessaire adaptation du quai aux navires de 2015</vt:lpstr>
      <vt:lpstr>Projet 2012 Adapter le quai aux navires </vt:lpstr>
      <vt:lpstr>Projet 2014: un projet recalibré orienté  vers la capacité d’accueil de la desserte </vt:lpstr>
      <vt:lpstr>Presentación de PowerPoint</vt:lpstr>
      <vt:lpstr>Presentación de PowerPoint</vt:lpstr>
      <vt:lpstr> Merci de votre attention</vt:lpstr>
    </vt:vector>
  </TitlesOfParts>
  <Company>CCIM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CONSEIL DE SURVEILLANCE DE L’IEDOM</dc:title>
  <dc:creator>etanic</dc:creator>
  <cp:lastModifiedBy>comunicaciones g</cp:lastModifiedBy>
  <cp:revision>392</cp:revision>
  <cp:lastPrinted>2012-09-07T10:47:18Z</cp:lastPrinted>
  <dcterms:created xsi:type="dcterms:W3CDTF">2007-11-13T14:03:23Z</dcterms:created>
  <dcterms:modified xsi:type="dcterms:W3CDTF">2014-04-03T17:04:46Z</dcterms:modified>
</cp:coreProperties>
</file>