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7" r:id="rId5"/>
    <p:sldId id="258" r:id="rId6"/>
    <p:sldId id="262" r:id="rId7"/>
    <p:sldId id="260" r:id="rId8"/>
    <p:sldId id="259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94" autoAdjust="0"/>
    <p:restoredTop sz="94660"/>
  </p:normalViewPr>
  <p:slideViewPr>
    <p:cSldViewPr snapToGrid="0">
      <p:cViewPr>
        <p:scale>
          <a:sx n="50" d="100"/>
          <a:sy n="50" d="100"/>
        </p:scale>
        <p:origin x="-1880" y="-1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257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66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39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83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10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1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64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713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87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03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E5B33-7A7E-4A20-9AEA-FB50E1289790}" type="datetimeFigureOut">
              <a:rPr lang="en-US" smtClean="0"/>
              <a:t>10/21/14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B3286-A9D6-41DF-B17F-7D723FCCA4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8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914" y="1763418"/>
            <a:ext cx="10187188" cy="1951620"/>
          </a:xfrm>
        </p:spPr>
        <p:txBody>
          <a:bodyPr>
            <a:noAutofit/>
          </a:bodyPr>
          <a:lstStyle/>
          <a:p>
            <a:pPr algn="l"/>
            <a:r>
              <a:rPr lang="en-US" sz="2000" dirty="0">
                <a:latin typeface="+mn-lt"/>
              </a:rPr>
              <a:t/>
            </a:r>
            <a:br>
              <a:rPr lang="en-US" sz="2000" dirty="0">
                <a:latin typeface="+mn-lt"/>
              </a:rPr>
            </a:br>
            <a:r>
              <a:rPr lang="en-GB" sz="2000" b="1" dirty="0" smtClean="0">
                <a:latin typeface="+mn-lt"/>
              </a:rPr>
              <a:t>Generating Consumer Demand: The Balance between Authenticity, Meeting Consumer Needs and Anticipating Trends</a:t>
            </a:r>
            <a:br>
              <a:rPr lang="en-GB" sz="2000" b="1" dirty="0" smtClean="0">
                <a:latin typeface="+mn-lt"/>
              </a:rPr>
            </a:br>
            <a:r>
              <a:rPr lang="en-GB" sz="2000" dirty="0">
                <a:latin typeface="+mn-lt"/>
              </a:rPr>
              <a:t/>
            </a:r>
            <a:br>
              <a:rPr lang="en-GB" sz="2000" dirty="0">
                <a:latin typeface="+mn-lt"/>
              </a:rPr>
            </a:br>
            <a:r>
              <a:rPr lang="en-GB" sz="1800" dirty="0" smtClean="0">
                <a:latin typeface="+mn-lt"/>
              </a:rPr>
              <a:t>Presentation by</a:t>
            </a:r>
            <a:br>
              <a:rPr lang="en-GB" sz="1800" dirty="0" smtClean="0">
                <a:latin typeface="+mn-lt"/>
              </a:rPr>
            </a:br>
            <a:r>
              <a:rPr lang="en-GB" sz="1800" dirty="0" smtClean="0">
                <a:latin typeface="+mn-lt"/>
              </a:rPr>
              <a:t>Carola Mandelbaum</a:t>
            </a:r>
            <a:r>
              <a:rPr lang="en-GB" sz="2000" dirty="0" smtClean="0">
                <a:latin typeface="+mn-lt"/>
              </a:rPr>
              <a:t/>
            </a:r>
            <a:br>
              <a:rPr lang="en-GB" sz="2000" dirty="0" smtClean="0">
                <a:latin typeface="+mn-lt"/>
              </a:rPr>
            </a:br>
            <a:endParaRPr lang="en-US" sz="20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0338" y="4121239"/>
            <a:ext cx="5349024" cy="2009106"/>
          </a:xfrm>
        </p:spPr>
        <p:txBody>
          <a:bodyPr>
            <a:normAutofit/>
          </a:bodyPr>
          <a:lstStyle/>
          <a:p>
            <a:r>
              <a:rPr lang="en-GB" sz="3600" b="1" cap="all" dirty="0"/>
              <a:t> </a:t>
            </a:r>
            <a:endParaRPr lang="en-US" sz="3600" dirty="0"/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Association of Caribbean States (ACS)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GB" sz="1800" dirty="0" smtClean="0"/>
              <a:t>Regional Workshop</a:t>
            </a:r>
            <a:endParaRPr lang="en-GB" sz="1800" dirty="0"/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GB" sz="1800" dirty="0" smtClean="0"/>
              <a:t>Entrepreneurial Strengthening in the Tourism Sector: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GB" sz="1800" dirty="0" smtClean="0"/>
              <a:t>Opportunities for Women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GB" sz="1800" dirty="0" smtClean="0"/>
              <a:t>Oct. 23, 2014, Cartagena, Colombia</a:t>
            </a:r>
            <a:endParaRPr lang="en-US" sz="1800" dirty="0" smtClean="0"/>
          </a:p>
          <a:p>
            <a:pPr algn="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4" y="609660"/>
            <a:ext cx="740747" cy="884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81114" y="1167019"/>
            <a:ext cx="2348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0" u="none" strike="noStrike" baseline="0" dirty="0" smtClean="0">
                <a:solidFill>
                  <a:srgbClr val="F20079"/>
                </a:solidFill>
                <a:latin typeface="Times New Roman" panose="02020603050405020304" pitchFamily="18" charset="0"/>
              </a:rPr>
              <a:t>  Aid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990000"/>
                </a:solidFill>
                <a:latin typeface="Times New Roman" panose="02020603050405020304" pitchFamily="18" charset="0"/>
              </a:rPr>
              <a:t>to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F29000"/>
                </a:solidFill>
                <a:latin typeface="Times New Roman" panose="02020603050405020304" pitchFamily="18" charset="0"/>
              </a:rPr>
              <a:t>Artisans</a:t>
            </a:r>
            <a:endParaRPr lang="en-US" sz="2400" dirty="0"/>
          </a:p>
        </p:txBody>
      </p:sp>
      <p:pic>
        <p:nvPicPr>
          <p:cNvPr id="2053" name="Picture 5" descr="https://fbcdn-sphotos-f-a.akamaihd.net/hphotos-ak-xpf1/v/t1.0-9/1966815_856306264395401_833062836_n.jpg?oh=c9945bc881e680a2131b8eca3c2dc809&amp;oe=54BE86D1&amp;__gda__=1420809112_0507efe84920fbc1e745bdb90388d67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4" y="3715038"/>
            <a:ext cx="2780820" cy="214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fbcdn-sphotos-h-a.akamaihd.net/hphotos-ak-xpf1/v/t1.0-9/10620678_980590525300307_605422933452192992_n.jpg?oh=a30d0f4b27d3ea04df1706915f31dc3e&amp;oe=54F4628E&amp;__gda__=1421808463_e7a1ab103f70831ba13e235b26c5c9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114" y="2802137"/>
            <a:ext cx="2693549" cy="20952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470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915" y="1532586"/>
            <a:ext cx="8658896" cy="1951620"/>
          </a:xfrm>
        </p:spPr>
        <p:txBody>
          <a:bodyPr>
            <a:noAutofit/>
          </a:bodyPr>
          <a:lstStyle/>
          <a:p>
            <a:r>
              <a:rPr lang="en-US" sz="2000" dirty="0">
                <a:latin typeface="+mn-lt"/>
              </a:rPr>
              <a:t/>
            </a:r>
            <a:br>
              <a:rPr lang="en-US" sz="2000" dirty="0">
                <a:latin typeface="+mn-lt"/>
              </a:rPr>
            </a:br>
            <a:endParaRPr lang="en-US" sz="20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363" y="4153907"/>
            <a:ext cx="9144000" cy="1976437"/>
          </a:xfrm>
        </p:spPr>
        <p:txBody>
          <a:bodyPr>
            <a:normAutofit/>
          </a:bodyPr>
          <a:lstStyle/>
          <a:p>
            <a:r>
              <a:rPr lang="en-GB" sz="3600" b="1" cap="all" dirty="0"/>
              <a:t> </a:t>
            </a:r>
            <a:endParaRPr lang="en-US" sz="3600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4" y="377840"/>
            <a:ext cx="740747" cy="884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3999" y="800465"/>
            <a:ext cx="2511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0" u="none" strike="noStrike" baseline="0" dirty="0" smtClean="0">
                <a:solidFill>
                  <a:srgbClr val="F20079"/>
                </a:solidFill>
                <a:latin typeface="Times New Roman" panose="02020603050405020304" pitchFamily="18" charset="0"/>
              </a:rPr>
              <a:t>Aid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990000"/>
                </a:solidFill>
                <a:latin typeface="Times New Roman" panose="02020603050405020304" pitchFamily="18" charset="0"/>
              </a:rPr>
              <a:t>to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F29000"/>
                </a:solidFill>
                <a:latin typeface="Times New Roman" panose="02020603050405020304" pitchFamily="18" charset="0"/>
              </a:rPr>
              <a:t>Artisans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584879" y="2206933"/>
            <a:ext cx="68258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“Made by hand, the craft object bears the fingerprints of the person who fashioned it. These fingerprints  … are not a make or a brand. They </a:t>
            </a:r>
            <a:r>
              <a:rPr lang="en-US" sz="2000" b="1" dirty="0"/>
              <a:t>are </a:t>
            </a:r>
            <a:r>
              <a:rPr lang="en-US" sz="2000" b="1" dirty="0" smtClean="0"/>
              <a:t>… </a:t>
            </a:r>
            <a:r>
              <a:rPr lang="en-US" sz="2000" b="1" dirty="0"/>
              <a:t>the </a:t>
            </a:r>
            <a:r>
              <a:rPr lang="en-US" sz="2000" b="1" dirty="0" smtClean="0"/>
              <a:t>almost invisible scar that commemorates our original brotherhood and sisterhood. ”</a:t>
            </a:r>
          </a:p>
          <a:p>
            <a:endParaRPr lang="en-US" sz="2000" b="1" dirty="0" smtClean="0"/>
          </a:p>
          <a:p>
            <a:pPr algn="r"/>
            <a:r>
              <a:rPr lang="en-US" sz="2000" b="1" dirty="0" smtClean="0"/>
              <a:t>					           Octavio Paz</a:t>
            </a:r>
          </a:p>
          <a:p>
            <a:pPr algn="r"/>
            <a:r>
              <a:rPr lang="en-US" sz="2000" b="1" dirty="0" smtClean="0"/>
              <a:t>Mexican Poet</a:t>
            </a:r>
          </a:p>
          <a:p>
            <a:pPr algn="r"/>
            <a:r>
              <a:rPr lang="en-US" sz="2000" b="1" dirty="0" smtClean="0"/>
              <a:t>1914-1998</a:t>
            </a:r>
            <a:endParaRPr lang="en-US" sz="2000" b="1" dirty="0"/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619517" y="1984419"/>
            <a:ext cx="2875209" cy="369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42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915" y="1532586"/>
            <a:ext cx="8658896" cy="1951620"/>
          </a:xfrm>
        </p:spPr>
        <p:txBody>
          <a:bodyPr>
            <a:noAutofit/>
          </a:bodyPr>
          <a:lstStyle/>
          <a:p>
            <a:r>
              <a:rPr lang="en-US" sz="2000" dirty="0">
                <a:latin typeface="+mn-lt"/>
              </a:rPr>
              <a:t/>
            </a:r>
            <a:br>
              <a:rPr lang="en-US" sz="2000" dirty="0">
                <a:latin typeface="+mn-lt"/>
              </a:rPr>
            </a:br>
            <a:endParaRPr lang="en-US" sz="2000" b="1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4" y="377840"/>
            <a:ext cx="740747" cy="884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3999" y="800465"/>
            <a:ext cx="2511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0" u="none" strike="noStrike" baseline="0" dirty="0" smtClean="0">
                <a:solidFill>
                  <a:srgbClr val="F20079"/>
                </a:solidFill>
                <a:latin typeface="Times New Roman" panose="02020603050405020304" pitchFamily="18" charset="0"/>
              </a:rPr>
              <a:t>Aid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990000"/>
                </a:solidFill>
                <a:latin typeface="Times New Roman" panose="02020603050405020304" pitchFamily="18" charset="0"/>
              </a:rPr>
              <a:t>to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F29000"/>
                </a:solidFill>
                <a:latin typeface="Times New Roman" panose="02020603050405020304" pitchFamily="18" charset="0"/>
              </a:rPr>
              <a:t>Artisans</a:t>
            </a:r>
            <a:endParaRPr lang="en-US" sz="2400" dirty="0"/>
          </a:p>
        </p:txBody>
      </p:sp>
      <p:pic>
        <p:nvPicPr>
          <p:cNvPr id="8" name="Picture 7" descr="Yemeni men's skirt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4" y="2335119"/>
            <a:ext cx="4257675" cy="283908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705341" y="2264755"/>
            <a:ext cx="6143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Produced in the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Hand-made by local artisans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Expressing local culture and traditions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Using local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Providing income for local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Sense of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Living history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05341" y="1437005"/>
            <a:ext cx="2653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Authenticity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72304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5494985" y="1816272"/>
            <a:ext cx="5696755" cy="3798915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4" y="377840"/>
            <a:ext cx="740747" cy="884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17567" y="431988"/>
            <a:ext cx="2511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i="0" u="none" strike="noStrike" baseline="0" dirty="0" smtClean="0">
                <a:solidFill>
                  <a:srgbClr val="F20079"/>
                </a:solidFill>
                <a:latin typeface="Times New Roman" panose="02020603050405020304" pitchFamily="18" charset="0"/>
              </a:rPr>
              <a:t>Aid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990000"/>
                </a:solidFill>
                <a:latin typeface="Times New Roman" panose="02020603050405020304" pitchFamily="18" charset="0"/>
              </a:rPr>
              <a:t>to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F29000"/>
                </a:solidFill>
                <a:latin typeface="Times New Roman" panose="02020603050405020304" pitchFamily="18" charset="0"/>
              </a:rPr>
              <a:t>Artisans                </a:t>
            </a:r>
            <a:r>
              <a:rPr lang="es-MX" sz="2400" b="1" i="0" u="none" strike="noStrike" baseline="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Belize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3051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17307" y="1888688"/>
            <a:ext cx="35116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Authentic.  </a:t>
            </a:r>
          </a:p>
          <a:p>
            <a:pPr algn="r"/>
            <a:r>
              <a:rPr lang="en-US" sz="2400" b="1" dirty="0" smtClean="0"/>
              <a:t>Representing local culture </a:t>
            </a:r>
          </a:p>
          <a:p>
            <a:pPr algn="r"/>
            <a:r>
              <a:rPr lang="en-US" sz="2400" b="1" dirty="0" smtClean="0"/>
              <a:t>and traditions</a:t>
            </a:r>
          </a:p>
          <a:p>
            <a:pPr algn="r"/>
            <a:endParaRPr lang="en-US" sz="2400" b="1" dirty="0"/>
          </a:p>
          <a:p>
            <a:pPr algn="r"/>
            <a:r>
              <a:rPr lang="en-US" sz="2400" b="1" dirty="0" smtClean="0"/>
              <a:t>Unique Belize</a:t>
            </a:r>
          </a:p>
          <a:p>
            <a:pPr algn="r"/>
            <a:r>
              <a:rPr lang="en-US" sz="2400" b="1" dirty="0" smtClean="0"/>
              <a:t>Brand and Certification</a:t>
            </a:r>
            <a:endParaRPr lang="en-US" sz="2400" b="1" dirty="0"/>
          </a:p>
        </p:txBody>
      </p:sp>
      <p:pic>
        <p:nvPicPr>
          <p:cNvPr id="10" name="Picture 9" descr="C:\Users\Monika\AppData\Local\Microsoft\Windows\Temporary Internet Files\Content.Word\entrance banner 25 x 7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44" y="1490137"/>
            <a:ext cx="1857700" cy="4310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Monika\AppData\Local\Microsoft\Windows\Temporary Internet Files\Content.Word\2 graphic panel 12.5 x3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122" y="1816272"/>
            <a:ext cx="1801093" cy="4310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Monika\AppData\Local\Microsoft\Windows\Temporary Internet Files\Content.Word\4 graphic panel 12.5x3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849" y="2203367"/>
            <a:ext cx="1809516" cy="4249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:\Users\Monika\AppData\Local\Microsoft\Windows\Temporary Internet Files\Content.Word\1 graphic panel 14 x5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193" y="847486"/>
            <a:ext cx="1647906" cy="42492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7103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584492"/>
            <a:ext cx="6246255" cy="100810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+mn-lt"/>
              </a:rPr>
              <a:t>Authentic. </a:t>
            </a:r>
            <a:r>
              <a:rPr lang="en-US" sz="2400" b="1" dirty="0">
                <a:latin typeface="+mn-lt"/>
              </a:rPr>
              <a:t>M</a:t>
            </a:r>
            <a:r>
              <a:rPr lang="en-US" sz="2400" b="1" dirty="0" smtClean="0">
                <a:latin typeface="+mn-lt"/>
              </a:rPr>
              <a:t>ade by the hands of local artisans</a:t>
            </a:r>
            <a:endParaRPr lang="en-US" sz="2400" b="1" dirty="0">
              <a:latin typeface="+mn-lt"/>
            </a:endParaRPr>
          </a:p>
        </p:txBody>
      </p:sp>
      <p:pic>
        <p:nvPicPr>
          <p:cNvPr id="4" name="Picture 3" descr="https://scontent-a-iad.xx.fbcdn.net/hphotos-xap1/v/t1.0-9/1381853_599720616740866_1632234513_n.jpg?oh=a95f3927672ff5c0d78b01dabadf2407&amp;oe=54B5858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4966"/>
            <a:ext cx="1917879" cy="1950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ontent Placeholder 6" descr="https://fbcdn-sphotos-c-a.akamaihd.net/hphotos-ak-xfp1/v/t1.0-9/994374_621093097936951_717004726_n.jpg?oh=856f3ecf6ed249519d045af86a24de89&amp;oe=54F377C4&amp;__gda__=1421540310_699926258df07cffdc5ae1bce8d76962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35868"/>
            <a:ext cx="2514600" cy="1819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ttps://fbcdn-sphotos-d-a.akamaihd.net/hphotos-ak-frc3/v/t1.0-9/1454886_621093067936954_1851085569_n.jpg?oh=8b463bf078ecbce5bbfc12a33efc8dad&amp;oe=54BEC045&amp;__gda__=1425119290_e461cbc748ca639825e97e5c64e11d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28900"/>
            <a:ext cx="2514600" cy="1906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http://www.aidtoartisans.org/wp-content/uploads/2014/09/IMG_3791-e1412090476907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835308"/>
            <a:ext cx="4567707" cy="3193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https://scontent-a-iad.xx.fbcdn.net/hphotos-prn2/v/t1.0-9/1385698_621093071270287_585306688_n.jpg?oh=0617a0dd7d554e00dcb49a75d6f9d1c2&amp;oe=54F2D98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507" y="3328833"/>
            <a:ext cx="3400023" cy="30267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4088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800000" flipV="1">
            <a:off x="5203064" y="0"/>
            <a:ext cx="5696755" cy="3798915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6879" y="3602038"/>
            <a:ext cx="9144000" cy="1655762"/>
          </a:xfrm>
        </p:spPr>
        <p:txBody>
          <a:bodyPr/>
          <a:lstStyle/>
          <a:p>
            <a:r>
              <a:rPr lang="en-GB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4" y="377840"/>
            <a:ext cx="740747" cy="884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3999" y="800465"/>
            <a:ext cx="2511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0" u="none" strike="noStrike" baseline="0" dirty="0" smtClean="0">
                <a:solidFill>
                  <a:srgbClr val="F20079"/>
                </a:solidFill>
                <a:latin typeface="Times New Roman" panose="02020603050405020304" pitchFamily="18" charset="0"/>
              </a:rPr>
              <a:t>Aid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990000"/>
                </a:solidFill>
                <a:latin typeface="Times New Roman" panose="02020603050405020304" pitchFamily="18" charset="0"/>
              </a:rPr>
              <a:t>to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F29000"/>
                </a:solidFill>
                <a:latin typeface="Times New Roman" panose="02020603050405020304" pitchFamily="18" charset="0"/>
              </a:rPr>
              <a:t>Artisans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138670" y="1378039"/>
            <a:ext cx="4005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Meeting Consumer Needs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03064" y="2291882"/>
            <a:ext cx="61432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Usefu</a:t>
            </a:r>
            <a:r>
              <a:rPr lang="en-US" dirty="0"/>
              <a:t>l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Relevant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Good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Fair price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Fit in suitcase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Label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Care instructions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Artisan story</a:t>
            </a:r>
          </a:p>
          <a:p>
            <a:endParaRPr lang="en-US" dirty="0"/>
          </a:p>
        </p:txBody>
      </p:sp>
      <p:pic>
        <p:nvPicPr>
          <p:cNvPr id="10" name="Picture 2" descr="https://fbcdn-sphotos-g-a.akamaihd.net/hphotos-ak-xpa1/t31.0-8/s960x960/10557741_971854729507220_5606518562110247359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4" y="1621750"/>
            <a:ext cx="3116686" cy="417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124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527" y="731597"/>
            <a:ext cx="740747" cy="884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89453" y="1096871"/>
            <a:ext cx="2511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0" u="none" strike="noStrike" baseline="0" dirty="0" smtClean="0">
                <a:solidFill>
                  <a:srgbClr val="F20079"/>
                </a:solidFill>
                <a:latin typeface="Times New Roman" panose="02020603050405020304" pitchFamily="18" charset="0"/>
              </a:rPr>
              <a:t>Aid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990000"/>
                </a:solidFill>
                <a:latin typeface="Times New Roman" panose="02020603050405020304" pitchFamily="18" charset="0"/>
              </a:rPr>
              <a:t>to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F29000"/>
                </a:solidFill>
                <a:latin typeface="Times New Roman" panose="02020603050405020304" pitchFamily="18" charset="0"/>
              </a:rPr>
              <a:t>Artisans</a:t>
            </a:r>
            <a:endParaRPr lang="en-US" sz="2400" dirty="0"/>
          </a:p>
        </p:txBody>
      </p:sp>
      <p:pic>
        <p:nvPicPr>
          <p:cNvPr id="3076" name="Picture 4" descr="https://scontent-b-iad.xx.fbcdn.net/hphotos-xfa1/v/t1.0-9/995636_967155886643771_7276617049644575254_n.jpg?oh=b210cc030fa819d85792b71e96cc59ff&amp;oe=54C234C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527" y="2277937"/>
            <a:ext cx="3432240" cy="343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60642" y="1852462"/>
            <a:ext cx="4919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Anticipating Market Trends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60642" y="2839895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Product innovation is a continuing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Every product starts with market demand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</a:t>
            </a:r>
            <a:r>
              <a:rPr lang="en-US" dirty="0" smtClean="0"/>
              <a:t>atest trend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Product differentiation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Fashion colors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Natural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“Green” 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Collections</a:t>
            </a:r>
          </a:p>
        </p:txBody>
      </p:sp>
    </p:spTree>
    <p:extLst>
      <p:ext uri="{BB962C8B-B14F-4D97-AF65-F5344CB8AC3E}">
        <p14:creationId xmlns:p14="http://schemas.microsoft.com/office/powerpoint/2010/main" val="2685714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915" y="1532586"/>
            <a:ext cx="8658896" cy="1951620"/>
          </a:xfrm>
        </p:spPr>
        <p:txBody>
          <a:bodyPr>
            <a:noAutofit/>
          </a:bodyPr>
          <a:lstStyle/>
          <a:p>
            <a:r>
              <a:rPr lang="en-US" sz="2000" dirty="0">
                <a:latin typeface="+mn-lt"/>
              </a:rPr>
              <a:t/>
            </a:r>
            <a:br>
              <a:rPr lang="en-US" sz="2000" dirty="0">
                <a:latin typeface="+mn-lt"/>
              </a:rPr>
            </a:br>
            <a:endParaRPr lang="en-US" sz="20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363" y="4153907"/>
            <a:ext cx="9144000" cy="1976437"/>
          </a:xfrm>
        </p:spPr>
        <p:txBody>
          <a:bodyPr>
            <a:normAutofit/>
          </a:bodyPr>
          <a:lstStyle/>
          <a:p>
            <a:r>
              <a:rPr lang="en-GB" sz="3600" b="1" cap="all" dirty="0"/>
              <a:t> </a:t>
            </a:r>
            <a:endParaRPr lang="en-US" sz="3600" dirty="0"/>
          </a:p>
          <a:p>
            <a:endParaRPr lang="en-US" dirty="0"/>
          </a:p>
        </p:txBody>
      </p:sp>
      <p:pic>
        <p:nvPicPr>
          <p:cNvPr id="6" name="Picture 5" descr="https://fbcdn-sphotos-b-a.akamaihd.net/hphotos-ak-prn2/v/t1.0-9/8006_820088631350498_519202722_n.jpg?oh=63dd400b38a1da9116958292122abd32&amp;oe=54C28833&amp;__gda__=1420617245_4995bcbb5a0c8a868ebd92589b60538c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93" y="973708"/>
            <a:ext cx="2302629" cy="196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s://scontent-b-iad.xx.fbcdn.net/hphotos-xpa1/v/t1.0-9/64962_860490827310278_1312142199_n.jpg?oh=6bbbc1e6990b16b769a08a52274845bb&amp;oe=54ACB16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93" y="3426802"/>
            <a:ext cx="2302629" cy="1796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s://fbcdn-sphotos-d-a.akamaihd.net/hphotos-ak-xpf1/v/t1.0-9/10313559_966642230028470_9069948724023611252_n.jpg?oh=6a5d100f118c8aff61caf76f7de630b6&amp;oe=54C155A4&amp;__gda__=1421333710_4fed1a5c71a8ef6d759fc50d2346bee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642" y="955981"/>
            <a:ext cx="3249930" cy="433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https://scontent-b-iad.xx.fbcdn.net/hphotos-xpa1/v/t1.0-9/13612_966642233361803_4435547160406522231_n.jpg?oh=c94e90684c648fe960186dbd0d0a6a20&amp;oe=54AD783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089" y="3152151"/>
            <a:ext cx="4064240" cy="315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ttps://scontent-b-iad.xx.fbcdn.net/hphotos-xfp1/v/t1.0-9/1978649_966642240028469_9206937843805420357_n.jpg?oh=5b268523ed0dd5936acbd3778ebd1f5c&amp;oe=54B1ECB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089" y="955981"/>
            <a:ext cx="4077757" cy="28630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31907" y="5617901"/>
            <a:ext cx="7327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Responding to Market Trends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68272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13018596" y="5960558"/>
            <a:ext cx="2003362" cy="8987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4" y="819985"/>
            <a:ext cx="740747" cy="884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74768" y="1141367"/>
            <a:ext cx="2511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0" u="none" strike="noStrike" baseline="0" dirty="0" smtClean="0">
                <a:solidFill>
                  <a:srgbClr val="F20079"/>
                </a:solidFill>
                <a:latin typeface="Times New Roman" panose="02020603050405020304" pitchFamily="18" charset="0"/>
              </a:rPr>
              <a:t>Aid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990000"/>
                </a:solidFill>
                <a:latin typeface="Times New Roman" panose="02020603050405020304" pitchFamily="18" charset="0"/>
              </a:rPr>
              <a:t>to</a:t>
            </a:r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s-MX" sz="2400" b="1" i="0" u="none" strike="noStrike" baseline="0" dirty="0" smtClean="0">
                <a:solidFill>
                  <a:srgbClr val="F29000"/>
                </a:solidFill>
                <a:latin typeface="Times New Roman" panose="02020603050405020304" pitchFamily="18" charset="0"/>
              </a:rPr>
              <a:t>Artisans</a:t>
            </a:r>
            <a:endParaRPr lang="en-US" sz="2400" dirty="0"/>
          </a:p>
        </p:txBody>
      </p:sp>
      <p:pic>
        <p:nvPicPr>
          <p:cNvPr id="5122" name="Picture 2" descr="https://scontent-b-iad.xx.fbcdn.net/hphotos-xpa1/v/t1.0-9/10645012_977349242291102_24928940070058678_n.jpg?oh=ebcd1b17110f364e772d154e57fd707c&amp;oe=54F1A6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152" y="3180445"/>
            <a:ext cx="4063374" cy="304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7868" y="2170197"/>
            <a:ext cx="346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Thank you</a:t>
            </a:r>
            <a:endParaRPr lang="en-US" sz="2400" b="1" dirty="0"/>
          </a:p>
        </p:txBody>
      </p:sp>
      <p:pic>
        <p:nvPicPr>
          <p:cNvPr id="6" name="Picture 2" descr="https://fbcdn-sphotos-g-a.akamaihd.net/hphotos-ak-xpa1/v/t1.0-9/10616540_980539678638725_8254622467569761796_n.jpg?oh=5de314d33c45d1ca82d469980ba9263c&amp;oe=54BA870D&amp;__gda__=1421549237_7e2abbca36e15c2f1e2d67faa40915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91" y="1973943"/>
            <a:ext cx="2989961" cy="398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content-a-iad.xx.fbcdn.net/hphotos-xpa1/v/t1.0-9/1972519_977349155624444_1176049147806062603_n.jpg?oh=b5ceec623d3477c1e02bede0b4006614&amp;oe=54BEF35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526" y="2170197"/>
            <a:ext cx="3887232" cy="291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902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170</Words>
  <Application>Microsoft Macintosh PowerPoint</Application>
  <PresentationFormat>Custom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Generating Consumer Demand: The Balance between Authenticity, Meeting Consumer Needs and Anticipating Trends  Presentation by Carola Mandelbaum </vt:lpstr>
      <vt:lpstr> </vt:lpstr>
      <vt:lpstr> </vt:lpstr>
      <vt:lpstr> </vt:lpstr>
      <vt:lpstr>Authentic. Made by the hands of local artisans</vt:lpstr>
      <vt:lpstr>   </vt:lpstr>
      <vt:lpstr>PowerPoint Presentation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Generating Consumer Demand: The Balance between Authenticity, Meeting Consumer Needs and Anticipating Trends  Presentation by Carola Mandelbaum Creative Learning – Aid to Artisans</dc:title>
  <dc:creator>Monika Steinberger</dc:creator>
  <cp:lastModifiedBy>Carola Mandelbaum</cp:lastModifiedBy>
  <cp:revision>30</cp:revision>
  <dcterms:created xsi:type="dcterms:W3CDTF">2014-10-17T18:58:58Z</dcterms:created>
  <dcterms:modified xsi:type="dcterms:W3CDTF">2014-10-21T13:39:20Z</dcterms:modified>
</cp:coreProperties>
</file>