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5" r:id="rId2"/>
    <p:sldId id="257" r:id="rId3"/>
    <p:sldId id="266" r:id="rId4"/>
    <p:sldId id="258" r:id="rId5"/>
    <p:sldId id="259" r:id="rId6"/>
    <p:sldId id="261" r:id="rId7"/>
    <p:sldId id="262" r:id="rId8"/>
    <p:sldId id="263" r:id="rId9"/>
    <p:sldId id="260" r:id="rId10"/>
    <p:sldId id="278" r:id="rId11"/>
    <p:sldId id="279" r:id="rId12"/>
    <p:sldId id="264" r:id="rId13"/>
    <p:sldId id="267" r:id="rId14"/>
    <p:sldId id="268" r:id="rId15"/>
    <p:sldId id="270" r:id="rId16"/>
    <p:sldId id="280" r:id="rId17"/>
    <p:sldId id="282" r:id="rId18"/>
    <p:sldId id="283" r:id="rId19"/>
    <p:sldId id="281" r:id="rId20"/>
    <p:sldId id="277" r:id="rId21"/>
    <p:sldId id="25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38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645E16-95E5-4943-A63F-3734E242F937}" type="datetimeFigureOut">
              <a:rPr lang="en-US" smtClean="0"/>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248982-1D36-F54E-9A5B-5281D2B4DE62}" type="slidenum">
              <a:rPr lang="en-US" smtClean="0"/>
              <a:t>‹Nº›</a:t>
            </a:fld>
            <a:endParaRPr lang="en-US"/>
          </a:p>
        </p:txBody>
      </p:sp>
    </p:spTree>
    <p:extLst>
      <p:ext uri="{BB962C8B-B14F-4D97-AF65-F5344CB8AC3E}">
        <p14:creationId xmlns:p14="http://schemas.microsoft.com/office/powerpoint/2010/main" val="2327996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645E16-95E5-4943-A63F-3734E242F937}" type="datetimeFigureOut">
              <a:rPr lang="en-US" smtClean="0"/>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248982-1D36-F54E-9A5B-5281D2B4DE62}" type="slidenum">
              <a:rPr lang="en-US" smtClean="0"/>
              <a:t>‹Nº›</a:t>
            </a:fld>
            <a:endParaRPr lang="en-US"/>
          </a:p>
        </p:txBody>
      </p:sp>
    </p:spTree>
    <p:extLst>
      <p:ext uri="{BB962C8B-B14F-4D97-AF65-F5344CB8AC3E}">
        <p14:creationId xmlns:p14="http://schemas.microsoft.com/office/powerpoint/2010/main" val="3200204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645E16-95E5-4943-A63F-3734E242F937}" type="datetimeFigureOut">
              <a:rPr lang="en-US" smtClean="0"/>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248982-1D36-F54E-9A5B-5281D2B4DE62}" type="slidenum">
              <a:rPr lang="en-US" smtClean="0"/>
              <a:t>‹Nº›</a:t>
            </a:fld>
            <a:endParaRPr lang="en-US"/>
          </a:p>
        </p:txBody>
      </p:sp>
    </p:spTree>
    <p:extLst>
      <p:ext uri="{BB962C8B-B14F-4D97-AF65-F5344CB8AC3E}">
        <p14:creationId xmlns:p14="http://schemas.microsoft.com/office/powerpoint/2010/main" val="1390348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645E16-95E5-4943-A63F-3734E242F937}" type="datetimeFigureOut">
              <a:rPr lang="en-US" smtClean="0"/>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248982-1D36-F54E-9A5B-5281D2B4DE62}" type="slidenum">
              <a:rPr lang="en-US" smtClean="0"/>
              <a:t>‹Nº›</a:t>
            </a:fld>
            <a:endParaRPr lang="en-US"/>
          </a:p>
        </p:txBody>
      </p:sp>
    </p:spTree>
    <p:extLst>
      <p:ext uri="{BB962C8B-B14F-4D97-AF65-F5344CB8AC3E}">
        <p14:creationId xmlns:p14="http://schemas.microsoft.com/office/powerpoint/2010/main" val="1434903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645E16-95E5-4943-A63F-3734E242F937}" type="datetimeFigureOut">
              <a:rPr lang="en-US" smtClean="0"/>
              <a:t>10/23/2014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248982-1D36-F54E-9A5B-5281D2B4DE62}" type="slidenum">
              <a:rPr lang="en-US" smtClean="0"/>
              <a:t>‹Nº›</a:t>
            </a:fld>
            <a:endParaRPr lang="en-US"/>
          </a:p>
        </p:txBody>
      </p:sp>
    </p:spTree>
    <p:extLst>
      <p:ext uri="{BB962C8B-B14F-4D97-AF65-F5344CB8AC3E}">
        <p14:creationId xmlns:p14="http://schemas.microsoft.com/office/powerpoint/2010/main" val="697445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645E16-95E5-4943-A63F-3734E242F937}" type="datetimeFigureOut">
              <a:rPr lang="en-US" smtClean="0"/>
              <a:t>10/23/2014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248982-1D36-F54E-9A5B-5281D2B4DE62}" type="slidenum">
              <a:rPr lang="en-US" smtClean="0"/>
              <a:t>‹Nº›</a:t>
            </a:fld>
            <a:endParaRPr lang="en-US"/>
          </a:p>
        </p:txBody>
      </p:sp>
    </p:spTree>
    <p:extLst>
      <p:ext uri="{BB962C8B-B14F-4D97-AF65-F5344CB8AC3E}">
        <p14:creationId xmlns:p14="http://schemas.microsoft.com/office/powerpoint/2010/main" val="2150389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645E16-95E5-4943-A63F-3734E242F937}" type="datetimeFigureOut">
              <a:rPr lang="en-US" smtClean="0"/>
              <a:t>10/23/2014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248982-1D36-F54E-9A5B-5281D2B4DE62}" type="slidenum">
              <a:rPr lang="en-US" smtClean="0"/>
              <a:t>‹Nº›</a:t>
            </a:fld>
            <a:endParaRPr lang="en-US"/>
          </a:p>
        </p:txBody>
      </p:sp>
    </p:spTree>
    <p:extLst>
      <p:ext uri="{BB962C8B-B14F-4D97-AF65-F5344CB8AC3E}">
        <p14:creationId xmlns:p14="http://schemas.microsoft.com/office/powerpoint/2010/main" val="4090831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645E16-95E5-4943-A63F-3734E242F937}" type="datetimeFigureOut">
              <a:rPr lang="en-US" smtClean="0"/>
              <a:t>10/23/2014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248982-1D36-F54E-9A5B-5281D2B4DE62}" type="slidenum">
              <a:rPr lang="en-US" smtClean="0"/>
              <a:t>‹Nº›</a:t>
            </a:fld>
            <a:endParaRPr lang="en-US"/>
          </a:p>
        </p:txBody>
      </p:sp>
    </p:spTree>
    <p:extLst>
      <p:ext uri="{BB962C8B-B14F-4D97-AF65-F5344CB8AC3E}">
        <p14:creationId xmlns:p14="http://schemas.microsoft.com/office/powerpoint/2010/main" val="1043390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645E16-95E5-4943-A63F-3734E242F937}" type="datetimeFigureOut">
              <a:rPr lang="en-US" smtClean="0"/>
              <a:t>10/23/2014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248982-1D36-F54E-9A5B-5281D2B4DE62}" type="slidenum">
              <a:rPr lang="en-US" smtClean="0"/>
              <a:t>‹Nº›</a:t>
            </a:fld>
            <a:endParaRPr lang="en-US"/>
          </a:p>
        </p:txBody>
      </p:sp>
    </p:spTree>
    <p:extLst>
      <p:ext uri="{BB962C8B-B14F-4D97-AF65-F5344CB8AC3E}">
        <p14:creationId xmlns:p14="http://schemas.microsoft.com/office/powerpoint/2010/main" val="452484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645E16-95E5-4943-A63F-3734E242F937}" type="datetimeFigureOut">
              <a:rPr lang="en-US" smtClean="0"/>
              <a:t>10/23/2014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248982-1D36-F54E-9A5B-5281D2B4DE62}" type="slidenum">
              <a:rPr lang="en-US" smtClean="0"/>
              <a:t>‹Nº›</a:t>
            </a:fld>
            <a:endParaRPr lang="en-US"/>
          </a:p>
        </p:txBody>
      </p:sp>
    </p:spTree>
    <p:extLst>
      <p:ext uri="{BB962C8B-B14F-4D97-AF65-F5344CB8AC3E}">
        <p14:creationId xmlns:p14="http://schemas.microsoft.com/office/powerpoint/2010/main" val="2137858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645E16-95E5-4943-A63F-3734E242F937}" type="datetimeFigureOut">
              <a:rPr lang="en-US" smtClean="0"/>
              <a:t>10/23/2014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248982-1D36-F54E-9A5B-5281D2B4DE62}" type="slidenum">
              <a:rPr lang="en-US" smtClean="0"/>
              <a:t>‹Nº›</a:t>
            </a:fld>
            <a:endParaRPr lang="en-US"/>
          </a:p>
        </p:txBody>
      </p:sp>
    </p:spTree>
    <p:extLst>
      <p:ext uri="{BB962C8B-B14F-4D97-AF65-F5344CB8AC3E}">
        <p14:creationId xmlns:p14="http://schemas.microsoft.com/office/powerpoint/2010/main" val="849953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645E16-95E5-4943-A63F-3734E242F937}" type="datetimeFigureOut">
              <a:rPr lang="en-US" smtClean="0"/>
              <a:t>10/23/2014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248982-1D36-F54E-9A5B-5281D2B4DE62}" type="slidenum">
              <a:rPr lang="en-US" smtClean="0"/>
              <a:t>‹Nº›</a:t>
            </a:fld>
            <a:endParaRPr lang="en-US"/>
          </a:p>
        </p:txBody>
      </p:sp>
    </p:spTree>
    <p:extLst>
      <p:ext uri="{BB962C8B-B14F-4D97-AF65-F5344CB8AC3E}">
        <p14:creationId xmlns:p14="http://schemas.microsoft.com/office/powerpoint/2010/main" val="1819657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info.stcct@sica.int" TargetMode="External"/><Relationship Id="rId2" Type="http://schemas.openxmlformats.org/officeDocument/2006/relationships/image" Target="../media/image25.jpg"/><Relationship Id="rId1" Type="http://schemas.openxmlformats.org/officeDocument/2006/relationships/slideLayout" Target="../slideLayouts/slideLayout1.xml"/><Relationship Id="rId4" Type="http://schemas.openxmlformats.org/officeDocument/2006/relationships/hyperlink" Target="mailto:scampbell@sica.int"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1 Título"/>
          <p:cNvSpPr txBox="1">
            <a:spLocks/>
          </p:cNvSpPr>
          <p:nvPr/>
        </p:nvSpPr>
        <p:spPr>
          <a:xfrm>
            <a:off x="59002" y="1050148"/>
            <a:ext cx="5825613" cy="283709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200" b="1" cap="all" dirty="0" smtClean="0"/>
              <a:t/>
            </a:r>
            <a:br>
              <a:rPr lang="es-ES_tradnl" sz="3200" b="1" cap="all" dirty="0" smtClean="0"/>
            </a:br>
            <a:endParaRPr lang="es-ES_tradnl" sz="3200" b="1" cap="all" dirty="0" smtClean="0">
              <a:effectLst>
                <a:outerShdw blurRad="38100" dist="38100" dir="2700000" algn="tl">
                  <a:srgbClr val="000000">
                    <a:alpha val="43137"/>
                  </a:srgbClr>
                </a:outerShdw>
              </a:effectLst>
            </a:endParaRPr>
          </a:p>
          <a:p>
            <a:r>
              <a:rPr lang="es-ES_tradnl" sz="2400" b="1" cap="all" dirty="0" smtClean="0"/>
              <a:t>Taller Regional sobre </a:t>
            </a:r>
            <a:r>
              <a:rPr lang="es-ES" sz="2400" b="1" dirty="0" smtClean="0"/>
              <a:t>FORTALECIMIENTO EMPRESARIAL EN EL SECTOR TURÍSTICO: OPORTUNIDADES PARA LAS MUJERES </a:t>
            </a:r>
            <a:r>
              <a:rPr lang="es-ES" sz="2400" b="1" dirty="0" smtClean="0">
                <a:effectLst>
                  <a:outerShdw blurRad="38100" dist="38100" dir="2700000" algn="tl">
                    <a:srgbClr val="000000">
                      <a:alpha val="43137"/>
                    </a:srgbClr>
                  </a:outerShdw>
                </a:effectLst>
              </a:rPr>
              <a:t/>
            </a:r>
            <a:br>
              <a:rPr lang="es-ES" sz="2400" b="1" dirty="0" smtClean="0">
                <a:effectLst>
                  <a:outerShdw blurRad="38100" dist="38100" dir="2700000" algn="tl">
                    <a:srgbClr val="000000">
                      <a:alpha val="43137"/>
                    </a:srgbClr>
                  </a:outerShdw>
                </a:effectLst>
              </a:rPr>
            </a:br>
            <a:r>
              <a:rPr lang="es-ES" sz="2400" b="1" dirty="0" smtClean="0"/>
              <a:t/>
            </a:r>
            <a:br>
              <a:rPr lang="es-ES" sz="2400" b="1" dirty="0" smtClean="0"/>
            </a:br>
            <a:r>
              <a:rPr lang="es-ES_tradnl" sz="2400" b="1" dirty="0" smtClean="0"/>
              <a:t>Cartagena de Indias, Colombia</a:t>
            </a:r>
            <a:r>
              <a:rPr lang="es-ES" sz="2400" b="1" dirty="0" smtClean="0"/>
              <a:t>, </a:t>
            </a:r>
            <a:br>
              <a:rPr lang="es-ES" sz="2400" b="1" dirty="0" smtClean="0"/>
            </a:br>
            <a:r>
              <a:rPr lang="es-ES" sz="2400" b="1" dirty="0" smtClean="0"/>
              <a:t>23-24 de octubre de 2014</a:t>
            </a:r>
            <a:r>
              <a:rPr lang="es-ES" sz="3200" dirty="0" smtClean="0"/>
              <a:t/>
            </a:r>
            <a:br>
              <a:rPr lang="es-ES" sz="3200" dirty="0" smtClean="0"/>
            </a:br>
            <a:endParaRPr lang="es-ES" sz="3200" dirty="0"/>
          </a:p>
        </p:txBody>
      </p:sp>
    </p:spTree>
    <p:extLst>
      <p:ext uri="{BB962C8B-B14F-4D97-AF65-F5344CB8AC3E}">
        <p14:creationId xmlns:p14="http://schemas.microsoft.com/office/powerpoint/2010/main" val="693140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1 CuadroTexto"/>
          <p:cNvSpPr txBox="1"/>
          <p:nvPr/>
        </p:nvSpPr>
        <p:spPr>
          <a:xfrm>
            <a:off x="3274141" y="147492"/>
            <a:ext cx="4630993" cy="1384995"/>
          </a:xfrm>
          <a:prstGeom prst="rect">
            <a:avLst/>
          </a:prstGeom>
          <a:noFill/>
        </p:spPr>
        <p:txBody>
          <a:bodyPr wrap="square" rtlCol="0">
            <a:spAutoFit/>
          </a:bodyPr>
          <a:lstStyle/>
          <a:p>
            <a:pPr algn="ctr"/>
            <a:r>
              <a:rPr lang="es-ES" sz="2800" b="1" dirty="0" smtClean="0">
                <a:effectLst>
                  <a:outerShdw blurRad="38100" dist="38100" dir="2700000" algn="tl">
                    <a:srgbClr val="000000">
                      <a:alpha val="43137"/>
                    </a:srgbClr>
                  </a:outerShdw>
                </a:effectLst>
              </a:rPr>
              <a:t>Plan Estratégico de Desarrollo Turístico Sostenible de CA 2014-2018</a:t>
            </a:r>
            <a:r>
              <a:rPr lang="es-ES" sz="2800" dirty="0" smtClean="0"/>
              <a:t> </a:t>
            </a:r>
            <a:endParaRPr lang="es-ES" sz="2800" dirty="0"/>
          </a:p>
        </p:txBody>
      </p:sp>
      <p:sp>
        <p:nvSpPr>
          <p:cNvPr id="6" name="2 Marcador de contenido"/>
          <p:cNvSpPr txBox="1">
            <a:spLocks noGrp="1"/>
          </p:cNvSpPr>
          <p:nvPr>
            <p:ph idx="1"/>
          </p:nvPr>
        </p:nvSpPr>
        <p:spPr>
          <a:prstGeom prst="rect">
            <a:avLst/>
          </a:prstGeom>
        </p:spPr>
        <p:txBody>
          <a:bodyP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s-MX" sz="2800" b="1" dirty="0" smtClean="0"/>
              <a:t>ENFOQUE DE GÉNERO COMO TEMA TRANSVERSAL </a:t>
            </a:r>
          </a:p>
          <a:p>
            <a:pPr marL="0" indent="0" fontAlgn="auto">
              <a:spcAft>
                <a:spcPts val="0"/>
              </a:spcAft>
              <a:buFont typeface="Arial" pitchFamily="34" charset="0"/>
              <a:buNone/>
              <a:defRPr/>
            </a:pPr>
            <a:r>
              <a:rPr lang="es-MX" sz="2800" u="sng" dirty="0" smtClean="0"/>
              <a:t>Áreas Estratégicas </a:t>
            </a:r>
          </a:p>
          <a:p>
            <a:pPr algn="just" fontAlgn="auto">
              <a:spcAft>
                <a:spcPts val="0"/>
              </a:spcAft>
              <a:defRPr/>
            </a:pPr>
            <a:r>
              <a:rPr lang="es-MX" sz="2800" b="1" dirty="0" smtClean="0"/>
              <a:t>Mercadeo y Promoción: </a:t>
            </a:r>
            <a:r>
              <a:rPr lang="es-MX" sz="2800" dirty="0" smtClean="0"/>
              <a:t> con el objetivo de posicionar a Centroamérica como </a:t>
            </a:r>
            <a:r>
              <a:rPr lang="es-MX" sz="2800" dirty="0" err="1" smtClean="0"/>
              <a:t>multidestino</a:t>
            </a:r>
            <a:r>
              <a:rPr lang="es-MX" sz="2800" dirty="0" smtClean="0"/>
              <a:t> en los mercados meta; </a:t>
            </a:r>
          </a:p>
          <a:p>
            <a:pPr algn="just" fontAlgn="auto">
              <a:spcAft>
                <a:spcPts val="0"/>
              </a:spcAft>
              <a:defRPr/>
            </a:pPr>
            <a:r>
              <a:rPr lang="es-MX" sz="2800" b="1" dirty="0" smtClean="0"/>
              <a:t>Política: </a:t>
            </a:r>
            <a:r>
              <a:rPr lang="es-MX" sz="2800" dirty="0" smtClean="0"/>
              <a:t>busca priorizar el turismo como actividad económica y la homologación de lineamientos y directrices para el desarrollo del turismo regional; </a:t>
            </a:r>
          </a:p>
          <a:p>
            <a:pPr algn="just" fontAlgn="auto">
              <a:spcAft>
                <a:spcPts val="0"/>
              </a:spcAft>
              <a:defRPr/>
            </a:pPr>
            <a:r>
              <a:rPr lang="es-MX" sz="2800" b="1" dirty="0" smtClean="0"/>
              <a:t>Calidad y Sostenibilidad: </a:t>
            </a:r>
            <a:r>
              <a:rPr lang="es-MX" sz="2800" dirty="0" smtClean="0"/>
              <a:t>con la finalidad de elevar la calidad, competitividad y sostenibilidad de la oferta turística regional.</a:t>
            </a:r>
            <a:endParaRPr lang="es-ES" sz="2800" dirty="0" smtClean="0"/>
          </a:p>
          <a:p>
            <a:pPr fontAlgn="auto">
              <a:spcAft>
                <a:spcPts val="0"/>
              </a:spcAft>
              <a:defRPr/>
            </a:pPr>
            <a:endParaRPr lang="es-ES" sz="2800" dirty="0"/>
          </a:p>
        </p:txBody>
      </p:sp>
    </p:spTree>
    <p:extLst>
      <p:ext uri="{BB962C8B-B14F-4D97-AF65-F5344CB8AC3E}">
        <p14:creationId xmlns:p14="http://schemas.microsoft.com/office/powerpoint/2010/main" val="2121888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pic>
        <p:nvPicPr>
          <p:cNvPr id="4"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4 Rectángulo"/>
          <p:cNvSpPr/>
          <p:nvPr/>
        </p:nvSpPr>
        <p:spPr>
          <a:xfrm>
            <a:off x="309716" y="1178374"/>
            <a:ext cx="8524568" cy="5278368"/>
          </a:xfrm>
          <a:prstGeom prst="rect">
            <a:avLst/>
          </a:prstGeom>
        </p:spPr>
        <p:txBody>
          <a:bodyPr wrap="square">
            <a:spAutoFit/>
          </a:bodyPr>
          <a:lstStyle/>
          <a:p>
            <a:pPr marL="285750" indent="-285750">
              <a:buFont typeface="Arial" panose="020B0604020202020204" pitchFamily="34" charset="0"/>
              <a:buChar char="•"/>
            </a:pPr>
            <a:r>
              <a:rPr lang="es-ES" b="1" u="sng" dirty="0"/>
              <a:t>FORMACIÓN A MIPYMES TURISTICAS: </a:t>
            </a:r>
            <a:r>
              <a:rPr lang="es-ES" dirty="0"/>
              <a:t> </a:t>
            </a:r>
            <a:r>
              <a:rPr lang="es-ES" dirty="0" smtClean="0"/>
              <a:t>mejorar</a:t>
            </a:r>
            <a:r>
              <a:rPr lang="es-HN" dirty="0" smtClean="0"/>
              <a:t> </a:t>
            </a:r>
            <a:r>
              <a:rPr lang="es-HN" dirty="0"/>
              <a:t>las habilidades que el empleado o colaborador </a:t>
            </a:r>
            <a:r>
              <a:rPr lang="es-HN" dirty="0" smtClean="0"/>
              <a:t>para</a:t>
            </a:r>
            <a:r>
              <a:rPr lang="es-HN" dirty="0" smtClean="0"/>
              <a:t> </a:t>
            </a:r>
            <a:r>
              <a:rPr lang="es-HN" dirty="0"/>
              <a:t>desempeñar su trabajo de una mejor forma y en el menor tiempo posible, orientándose el Programa a la capacitación en dos niveles, operativo y gerencial</a:t>
            </a:r>
            <a:r>
              <a:rPr lang="es-HN" dirty="0" smtClean="0"/>
              <a:t>. SERVICE BEST, Postgrado Experto en gestión de la calidad de las MIPYMES Turísticas (33 </a:t>
            </a:r>
            <a:r>
              <a:rPr lang="es-HN" dirty="0" err="1" smtClean="0"/>
              <a:t>pax</a:t>
            </a:r>
            <a:r>
              <a:rPr lang="es-HN" dirty="0" smtClean="0"/>
              <a:t> de los cuales 25 son mujeres), Planificación Estratégica en Turismo, Cultura Turística, Seguridad Turística, Prevención de Explotación Sexual Comercial entre otros.</a:t>
            </a:r>
          </a:p>
          <a:p>
            <a:endParaRPr lang="es-HN" sz="500" dirty="0" smtClean="0"/>
          </a:p>
          <a:p>
            <a:pPr marL="285750" indent="-285750" algn="just">
              <a:buFont typeface="Arial" panose="020B0604020202020204" pitchFamily="34" charset="0"/>
              <a:buChar char="•"/>
            </a:pPr>
            <a:r>
              <a:rPr lang="es-HN" b="1" u="sng" dirty="0" smtClean="0"/>
              <a:t>COMERCIALIZACIÓN Y MERCADEO</a:t>
            </a:r>
            <a:r>
              <a:rPr lang="es-HN" dirty="0" smtClean="0"/>
              <a:t>: participación en Ferias Internacionales, participación cuando arriban los cruceros turísticos (1,304 barcos en 2013), inclusión en materiales y herramientas de promoción turística regional (videos, </a:t>
            </a:r>
            <a:r>
              <a:rPr lang="es-HN" dirty="0" err="1" smtClean="0"/>
              <a:t>brochures</a:t>
            </a:r>
            <a:r>
              <a:rPr lang="es-HN" dirty="0" smtClean="0"/>
              <a:t> </a:t>
            </a:r>
            <a:r>
              <a:rPr lang="es-HN" dirty="0" err="1" smtClean="0"/>
              <a:t>etc</a:t>
            </a:r>
            <a:r>
              <a:rPr lang="es-HN" dirty="0" smtClean="0"/>
              <a:t>), forma parte de la oferta turística regional. A nivel nacional los países Miembros del SICA han implementado y están impulsando  proyectos y programas que incorpora el tema de genero y empoderamiento de la mujer como ejes transversales.</a:t>
            </a:r>
          </a:p>
          <a:p>
            <a:pPr algn="just"/>
            <a:endParaRPr lang="es-HN" sz="800" dirty="0" smtClean="0"/>
          </a:p>
          <a:p>
            <a:pPr marL="285750" indent="-285750" algn="just">
              <a:buFont typeface="Arial" panose="020B0604020202020204" pitchFamily="34" charset="0"/>
              <a:buChar char="•"/>
            </a:pPr>
            <a:r>
              <a:rPr lang="es-HN" b="1" u="sng" dirty="0" smtClean="0"/>
              <a:t>PROYECTOS: </a:t>
            </a:r>
            <a:r>
              <a:rPr lang="es-HN" dirty="0" smtClean="0"/>
              <a:t>Sitios patrimonio mundial de Centroamérica que orientado a fortalecer la participación de las mujeres y los jóvenes en la gestión de los sitios declarados patrimonio mundial de la humanidad en Centroamérica que actualmente esta en la fase de gestión de recursos.</a:t>
            </a:r>
            <a:endParaRPr lang="es-HN" b="1" u="sng" dirty="0" smtClean="0"/>
          </a:p>
          <a:p>
            <a:pPr marL="285750" indent="-285750" algn="just">
              <a:buFont typeface="Arial" panose="020B0604020202020204" pitchFamily="34" charset="0"/>
              <a:buChar char="•"/>
            </a:pPr>
            <a:endParaRPr lang="es-HN" sz="400" b="1" u="sng" dirty="0"/>
          </a:p>
          <a:p>
            <a:pPr marL="285750" indent="-285750" algn="just">
              <a:buFont typeface="Arial" panose="020B0604020202020204" pitchFamily="34" charset="0"/>
              <a:buChar char="•"/>
            </a:pPr>
            <a:endParaRPr lang="es-ES" sz="400" b="1" u="sng" dirty="0"/>
          </a:p>
        </p:txBody>
      </p:sp>
      <p:sp>
        <p:nvSpPr>
          <p:cNvPr id="7" name="6 CuadroTexto"/>
          <p:cNvSpPr txBox="1"/>
          <p:nvPr/>
        </p:nvSpPr>
        <p:spPr>
          <a:xfrm>
            <a:off x="2071817" y="124512"/>
            <a:ext cx="6887497" cy="1015663"/>
          </a:xfrm>
          <a:prstGeom prst="rect">
            <a:avLst/>
          </a:prstGeom>
          <a:noFill/>
        </p:spPr>
        <p:txBody>
          <a:bodyPr wrap="square" rtlCol="0">
            <a:spAutoFit/>
          </a:bodyPr>
          <a:lstStyle/>
          <a:p>
            <a:pPr algn="ctr"/>
            <a:r>
              <a:rPr lang="es-ES" sz="2000" b="1" dirty="0" smtClean="0"/>
              <a:t>EXPERIENCIA DE CENTROAMÉRICA </a:t>
            </a:r>
          </a:p>
          <a:p>
            <a:pPr algn="ctr"/>
            <a:r>
              <a:rPr lang="es-ES" sz="2000" b="1" dirty="0" smtClean="0"/>
              <a:t>QUE VINCULAN </a:t>
            </a:r>
          </a:p>
          <a:p>
            <a:pPr algn="ctr"/>
            <a:r>
              <a:rPr lang="es-ES" sz="2000" b="1" dirty="0" smtClean="0"/>
              <a:t>EMPRESARIAS Y TURISMO</a:t>
            </a:r>
            <a:endParaRPr lang="es-ES" sz="2000" b="1" dirty="0"/>
          </a:p>
        </p:txBody>
      </p:sp>
    </p:spTree>
    <p:extLst>
      <p:ext uri="{BB962C8B-B14F-4D97-AF65-F5344CB8AC3E}">
        <p14:creationId xmlns:p14="http://schemas.microsoft.com/office/powerpoint/2010/main" val="3515793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1 Título"/>
          <p:cNvSpPr>
            <a:spLocks noGrp="1"/>
          </p:cNvSpPr>
          <p:nvPr>
            <p:ph type="title"/>
          </p:nvPr>
        </p:nvSpPr>
        <p:spPr>
          <a:xfrm>
            <a:off x="4085302" y="376582"/>
            <a:ext cx="4941689" cy="1143000"/>
          </a:xfrm>
        </p:spPr>
        <p:txBody>
          <a:bodyPr>
            <a:normAutofit/>
          </a:bodyPr>
          <a:lstStyle/>
          <a:p>
            <a:r>
              <a:rPr lang="es-ES" sz="3600" b="1" dirty="0" smtClean="0"/>
              <a:t>CENTROAMÉRICA/SICA </a:t>
            </a:r>
            <a:endParaRPr lang="es-ES" sz="3600" b="1" dirty="0"/>
          </a:p>
        </p:txBody>
      </p:sp>
      <p:sp>
        <p:nvSpPr>
          <p:cNvPr id="5" name="4 Rectángulo"/>
          <p:cNvSpPr/>
          <p:nvPr/>
        </p:nvSpPr>
        <p:spPr>
          <a:xfrm>
            <a:off x="420708" y="1953264"/>
            <a:ext cx="5921098" cy="2800767"/>
          </a:xfrm>
          <a:prstGeom prst="rect">
            <a:avLst/>
          </a:prstGeom>
        </p:spPr>
        <p:txBody>
          <a:bodyPr wrap="square">
            <a:spAutoFit/>
          </a:bodyPr>
          <a:lstStyle/>
          <a:p>
            <a:r>
              <a:rPr lang="es-SV" sz="4400" dirty="0" smtClean="0"/>
              <a:t>Las </a:t>
            </a:r>
            <a:r>
              <a:rPr lang="es-SV" sz="4400" b="1" dirty="0" smtClean="0"/>
              <a:t>mujeres</a:t>
            </a:r>
            <a:r>
              <a:rPr lang="es-SV" sz="4400" dirty="0" smtClean="0"/>
              <a:t> participan mayoritariamente en la micro y pequeña empresa</a:t>
            </a:r>
            <a:endParaRPr lang="es-SV" sz="4400" dirty="0"/>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23016" y="5134290"/>
            <a:ext cx="1385323" cy="107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1423087" y="5134289"/>
            <a:ext cx="1558033" cy="107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2995867" y="5112671"/>
            <a:ext cx="1728241" cy="1124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6" descr="http://radioamericahn.net/imag/2013/12/SAM_1353-300x16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4738857" y="5112671"/>
            <a:ext cx="1318989" cy="1135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31336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457" y="4519359"/>
            <a:ext cx="2322034" cy="1759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2 Marcador de contenido"/>
          <p:cNvSpPr txBox="1">
            <a:spLocks/>
          </p:cNvSpPr>
          <p:nvPr/>
        </p:nvSpPr>
        <p:spPr>
          <a:xfrm>
            <a:off x="313642" y="1417638"/>
            <a:ext cx="2635676" cy="1710814"/>
          </a:xfrm>
          <a:prstGeom prst="rect">
            <a:avLst/>
          </a:prstGeom>
          <a:effectLst>
            <a:glow rad="63500">
              <a:schemeClr val="accent4">
                <a:satMod val="175000"/>
                <a:alpha val="40000"/>
              </a:schemeClr>
            </a:glow>
            <a:outerShdw blurRad="40000" dist="20000" dir="5400000" rotWithShape="0">
              <a:srgbClr val="000000">
                <a:alpha val="38000"/>
              </a:srgbClr>
            </a:outerShdw>
          </a:effectLst>
        </p:spPr>
        <p:style>
          <a:lnRef idx="1">
            <a:schemeClr val="accent4"/>
          </a:lnRef>
          <a:fillRef idx="2">
            <a:schemeClr val="accent4"/>
          </a:fillRef>
          <a:effectRef idx="1">
            <a:schemeClr val="accent4"/>
          </a:effectRef>
          <a:fontRef idx="minor">
            <a:schemeClr val="dk1"/>
          </a:fontRef>
        </p:style>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NI" b="1" dirty="0" smtClean="0"/>
              <a:t>MIPYMES TURÍSTICAS SON FUENTE DE DESARROLLO E INTEGRACIÓN</a:t>
            </a:r>
          </a:p>
          <a:p>
            <a:pPr marL="0" indent="0">
              <a:buFont typeface="Arial" pitchFamily="34" charset="0"/>
              <a:buNone/>
            </a:pPr>
            <a:endParaRPr lang="es-NI" dirty="0" smtClean="0"/>
          </a:p>
        </p:txBody>
      </p:sp>
      <p:sp>
        <p:nvSpPr>
          <p:cNvPr id="8" name="2 Marcador de contenido"/>
          <p:cNvSpPr>
            <a:spLocks noGrp="1"/>
          </p:cNvSpPr>
          <p:nvPr>
            <p:ph idx="1"/>
          </p:nvPr>
        </p:nvSpPr>
        <p:spPr>
          <a:xfrm>
            <a:off x="2374492" y="2689395"/>
            <a:ext cx="3229896" cy="1676127"/>
          </a:xfrm>
          <a:effectLst>
            <a:glow rad="139700">
              <a:schemeClr val="accent3">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noAutofit/>
          </a:bodyPr>
          <a:lstStyle/>
          <a:p>
            <a:pPr marL="0" indent="0" algn="ctr">
              <a:buNone/>
            </a:pPr>
            <a:r>
              <a:rPr lang="es-NI" sz="2000" b="1" dirty="0"/>
              <a:t>TURISMO RURAL, AGRO TURISMO Y ECO TURISMO; INCORPORA A LA JUVENTUD Y  LA MUJER DE FORMA DINÁMICA EN LA REGIÓN.</a:t>
            </a:r>
          </a:p>
        </p:txBody>
      </p:sp>
      <p:sp>
        <p:nvSpPr>
          <p:cNvPr id="9" name="2 Marcador de contenido"/>
          <p:cNvSpPr txBox="1">
            <a:spLocks/>
          </p:cNvSpPr>
          <p:nvPr/>
        </p:nvSpPr>
        <p:spPr>
          <a:xfrm>
            <a:off x="4660488" y="4281813"/>
            <a:ext cx="4427984" cy="1883011"/>
          </a:xfrm>
          <a:prstGeom prst="rect">
            <a:avLst/>
          </a:prstGeom>
          <a:effectLst>
            <a:glow rad="139700">
              <a:schemeClr val="accent5">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s-NI" sz="2200" b="1" dirty="0" smtClean="0"/>
              <a:t>100% DE LAS MICRO EMPRESAS REPORTAN EFECTOS POSITIVOS EN LA FAMILIA; PRINCIPALMENTE EN EDUCACIÓN, SALUD Y VIVIENDA  Y EN EL AHORRO. </a:t>
            </a:r>
            <a:endParaRPr lang="en-US" sz="2200" b="1" dirty="0"/>
          </a:p>
        </p:txBody>
      </p:sp>
      <p:sp>
        <p:nvSpPr>
          <p:cNvPr id="10" name="9 Elipse"/>
          <p:cNvSpPr/>
          <p:nvPr/>
        </p:nvSpPr>
        <p:spPr>
          <a:xfrm>
            <a:off x="6017342" y="899653"/>
            <a:ext cx="2934930" cy="3170902"/>
          </a:xfrm>
          <a:prstGeom prst="ellipse">
            <a:avLst/>
          </a:prstGeom>
          <a:solidFill>
            <a:schemeClr val="accent2">
              <a:lumMod val="40000"/>
              <a:lumOff val="60000"/>
            </a:schemeClr>
          </a:solidFill>
          <a:ln>
            <a:solidFill>
              <a:srgbClr val="FF0000"/>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s-SV" sz="2000" b="1" dirty="0" smtClean="0">
                <a:solidFill>
                  <a:schemeClr val="tx1"/>
                </a:solidFill>
              </a:rPr>
              <a:t>MIPYMES CONSTITUYEN MÁS DEL 90 % DE LAS EMPRESAS TURÍSTICAS EN LA REGIÓN EN SU MAYORÍA IMPULSADAS POR MUJERES</a:t>
            </a:r>
            <a:endParaRPr lang="es-ES" sz="2000" b="1" dirty="0">
              <a:solidFill>
                <a:schemeClr val="tx1"/>
              </a:solidFill>
            </a:endParaRPr>
          </a:p>
        </p:txBody>
      </p:sp>
      <p:sp>
        <p:nvSpPr>
          <p:cNvPr id="11" name="10 Título"/>
          <p:cNvSpPr>
            <a:spLocks noGrp="1"/>
          </p:cNvSpPr>
          <p:nvPr>
            <p:ph type="title"/>
          </p:nvPr>
        </p:nvSpPr>
        <p:spPr/>
        <p:txBody>
          <a:bodyPr>
            <a:normAutofit/>
          </a:bodyPr>
          <a:lstStyle/>
          <a:p>
            <a:r>
              <a:rPr lang="es-ES" b="1" dirty="0" smtClean="0">
                <a:effectLst>
                  <a:outerShdw blurRad="38100" dist="38100" dir="2700000" algn="tl">
                    <a:srgbClr val="000000">
                      <a:alpha val="43137"/>
                    </a:srgbClr>
                  </a:outerShdw>
                </a:effectLst>
              </a:rPr>
              <a:t>MYPIMES</a:t>
            </a:r>
            <a:endParaRPr lang="es-E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308642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pic>
        <p:nvPicPr>
          <p:cNvPr id="4"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1 Título"/>
          <p:cNvSpPr txBox="1">
            <a:spLocks/>
          </p:cNvSpPr>
          <p:nvPr/>
        </p:nvSpPr>
        <p:spPr>
          <a:xfrm>
            <a:off x="3200400" y="383458"/>
            <a:ext cx="4660490" cy="138935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SV" sz="2400" dirty="0" smtClean="0"/>
              <a:t>La </a:t>
            </a:r>
            <a:r>
              <a:rPr lang="es-SV" sz="2400" b="1" dirty="0" smtClean="0"/>
              <a:t>MIPYME </a:t>
            </a:r>
            <a:r>
              <a:rPr lang="es-SV" sz="2400" dirty="0" smtClean="0"/>
              <a:t>representan más del </a:t>
            </a:r>
            <a:r>
              <a:rPr lang="es-SV" sz="2400" b="1" dirty="0" smtClean="0"/>
              <a:t>95% de las empresas</a:t>
            </a:r>
            <a:r>
              <a:rPr lang="es-SV" sz="2400" dirty="0" smtClean="0"/>
              <a:t> en la región, la cual mayoritariamente es microempresa</a:t>
            </a:r>
            <a:endParaRPr lang="es-SV" sz="2400" dirty="0"/>
          </a:p>
        </p:txBody>
      </p:sp>
      <p:sp>
        <p:nvSpPr>
          <p:cNvPr id="6" name="5 Elipse"/>
          <p:cNvSpPr/>
          <p:nvPr/>
        </p:nvSpPr>
        <p:spPr>
          <a:xfrm>
            <a:off x="7701640" y="1772816"/>
            <a:ext cx="1442360" cy="3060979"/>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ES" sz="1400" dirty="0" smtClean="0">
                <a:solidFill>
                  <a:schemeClr val="tx1"/>
                </a:solidFill>
              </a:rPr>
              <a:t>En </a:t>
            </a:r>
            <a:r>
              <a:rPr lang="es-ES" sz="1400" b="1" dirty="0" smtClean="0">
                <a:solidFill>
                  <a:schemeClr val="tx1"/>
                </a:solidFill>
              </a:rPr>
              <a:t>Belice</a:t>
            </a:r>
            <a:r>
              <a:rPr lang="es-ES" sz="1400" dirty="0" smtClean="0">
                <a:solidFill>
                  <a:schemeClr val="tx1"/>
                </a:solidFill>
              </a:rPr>
              <a:t>, Cámara de Comercio e Industria, el 80% de las empresas son pequeñas y medianas. </a:t>
            </a:r>
            <a:endParaRPr lang="es-SV" sz="1400" dirty="0">
              <a:solidFill>
                <a:schemeClr val="tx1"/>
              </a:solidFill>
            </a:endParaRPr>
          </a:p>
        </p:txBody>
      </p:sp>
      <p:pic>
        <p:nvPicPr>
          <p:cNvPr id="7" name="Picture 1"/>
          <p:cNvPicPr>
            <a:picLocks noChangeAspect="1" noChangeArrowheads="1"/>
          </p:cNvPicPr>
          <p:nvPr/>
        </p:nvPicPr>
        <p:blipFill>
          <a:blip r:embed="rId3"/>
          <a:srcRect/>
          <a:stretch>
            <a:fillRect/>
          </a:stretch>
        </p:blipFill>
        <p:spPr bwMode="auto">
          <a:xfrm>
            <a:off x="414725" y="1772816"/>
            <a:ext cx="6900473" cy="4158252"/>
          </a:xfrm>
          <a:prstGeom prst="rect">
            <a:avLst/>
          </a:prstGeom>
          <a:noFill/>
          <a:ln w="9525">
            <a:noFill/>
            <a:miter lim="800000"/>
            <a:headEnd/>
            <a:tailEnd/>
          </a:ln>
          <a:effectLst/>
        </p:spPr>
      </p:pic>
      <p:sp>
        <p:nvSpPr>
          <p:cNvPr id="8" name="3 Título"/>
          <p:cNvSpPr txBox="1">
            <a:spLocks/>
          </p:cNvSpPr>
          <p:nvPr/>
        </p:nvSpPr>
        <p:spPr>
          <a:xfrm>
            <a:off x="414727" y="5931068"/>
            <a:ext cx="8272073" cy="43939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SV" sz="1400" b="1" dirty="0" smtClean="0">
                <a:effectLst>
                  <a:outerShdw blurRad="38100" dist="38100" dir="2700000" algn="tl">
                    <a:srgbClr val="000000">
                      <a:alpha val="43137"/>
                    </a:srgbClr>
                  </a:outerShdw>
                </a:effectLst>
              </a:rPr>
              <a:t>Fuente</a:t>
            </a:r>
            <a:r>
              <a:rPr lang="es-SV" sz="1400" b="1" dirty="0" smtClean="0"/>
              <a:t>: CENPROMYPE: Estrategia de fomento de la MIPYME en la región SICA, Tegucigalpa, 29 de julio 2014</a:t>
            </a:r>
          </a:p>
        </p:txBody>
      </p:sp>
    </p:spTree>
    <p:extLst>
      <p:ext uri="{BB962C8B-B14F-4D97-AF65-F5344CB8AC3E}">
        <p14:creationId xmlns:p14="http://schemas.microsoft.com/office/powerpoint/2010/main" val="10134123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pic>
        <p:nvPicPr>
          <p:cNvPr id="4"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0" name="Picture 2" descr="https://encrypted-tbn1.gstatic.com/images?q=tbn:ANd9GcRHIDPBUyun4FK-kV__iU2w9dIAHisBpkBZEZ_0PZ6q4wwxGKK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37597" y="2923296"/>
            <a:ext cx="2756383" cy="2754580"/>
          </a:xfrm>
          <a:prstGeom prst="rect">
            <a:avLst/>
          </a:prstGeom>
          <a:noFill/>
          <a:effectLst>
            <a:glow rad="228600">
              <a:schemeClr val="accent1">
                <a:satMod val="175000"/>
                <a:alpha val="40000"/>
              </a:schemeClr>
            </a:glow>
          </a:effectLst>
          <a:extLst>
            <a:ext uri="{909E8E84-426E-40DD-AFC4-6F175D3DCCD1}">
              <a14:hiddenFill xmlns:a14="http://schemas.microsoft.com/office/drawing/2010/main">
                <a:solidFill>
                  <a:srgbClr val="FFFFFF"/>
                </a:solidFill>
              </a14:hiddenFill>
            </a:ext>
          </a:extLst>
        </p:spPr>
      </p:pic>
      <p:sp>
        <p:nvSpPr>
          <p:cNvPr id="11" name="10 Rectángulo"/>
          <p:cNvSpPr/>
          <p:nvPr/>
        </p:nvSpPr>
        <p:spPr>
          <a:xfrm>
            <a:off x="395536" y="5874538"/>
            <a:ext cx="6918241" cy="307777"/>
          </a:xfrm>
          <a:prstGeom prst="rect">
            <a:avLst/>
          </a:prstGeom>
        </p:spPr>
        <p:txBody>
          <a:bodyPr wrap="none">
            <a:spAutoFit/>
          </a:bodyPr>
          <a:lstStyle/>
          <a:p>
            <a:r>
              <a:rPr lang="es-SV" sz="1400" b="1" dirty="0" smtClean="0"/>
              <a:t>Fuente CENPROMYPE: Presentación Estrategia de Fomento de la MIPYME </a:t>
            </a:r>
            <a:r>
              <a:rPr lang="es-SV" sz="1400" b="1" dirty="0"/>
              <a:t>en la región SICA</a:t>
            </a:r>
            <a:endParaRPr lang="en-US" sz="1400" b="1" dirty="0"/>
          </a:p>
        </p:txBody>
      </p:sp>
      <p:sp>
        <p:nvSpPr>
          <p:cNvPr id="12" name="11 CuadroTexto"/>
          <p:cNvSpPr txBox="1"/>
          <p:nvPr/>
        </p:nvSpPr>
        <p:spPr>
          <a:xfrm>
            <a:off x="1327354" y="1076637"/>
            <a:ext cx="6843251" cy="1846659"/>
          </a:xfrm>
          <a:prstGeom prst="rect">
            <a:avLst/>
          </a:prstGeom>
          <a:noFill/>
        </p:spPr>
        <p:txBody>
          <a:bodyPr wrap="square" rtlCol="0">
            <a:spAutoFit/>
          </a:bodyPr>
          <a:lstStyle/>
          <a:p>
            <a:pPr algn="ctr"/>
            <a:r>
              <a:rPr lang="es-SV" sz="3200" dirty="0"/>
              <a:t>Algunos estudios para América Latina y el Caribe señalan que la MIPYME aporta el 33% del PIB </a:t>
            </a:r>
          </a:p>
          <a:p>
            <a:endParaRPr lang="es-ES" dirty="0"/>
          </a:p>
        </p:txBody>
      </p:sp>
    </p:spTree>
    <p:extLst>
      <p:ext uri="{BB962C8B-B14F-4D97-AF65-F5344CB8AC3E}">
        <p14:creationId xmlns:p14="http://schemas.microsoft.com/office/powerpoint/2010/main" val="26638442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pic>
        <p:nvPicPr>
          <p:cNvPr id="4"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7"/>
            <a:ext cx="9144000" cy="6858000"/>
          </a:xfrm>
          <a:prstGeom prst="rect">
            <a:avLst/>
          </a:prstGeom>
        </p:spPr>
      </p:pic>
      <p:sp>
        <p:nvSpPr>
          <p:cNvPr id="5" name="4 CuadroTexto"/>
          <p:cNvSpPr txBox="1"/>
          <p:nvPr/>
        </p:nvSpPr>
        <p:spPr>
          <a:xfrm>
            <a:off x="3255661" y="202476"/>
            <a:ext cx="4443000" cy="769441"/>
          </a:xfrm>
          <a:prstGeom prst="rect">
            <a:avLst/>
          </a:prstGeom>
          <a:noFill/>
        </p:spPr>
        <p:txBody>
          <a:bodyPr wrap="square" rtlCol="0">
            <a:spAutoFit/>
          </a:bodyPr>
          <a:lstStyle/>
          <a:p>
            <a:pPr algn="ctr"/>
            <a:r>
              <a:rPr lang="es-SV" sz="2200" b="1" dirty="0" smtClean="0"/>
              <a:t>PLATAFORMA DE ATENCIÓN A LA MIPYME A TRAVÉS DE CENPROMYPE</a:t>
            </a:r>
            <a:endParaRPr lang="es-ES" sz="2200" dirty="0"/>
          </a:p>
        </p:txBody>
      </p:sp>
      <p:pic>
        <p:nvPicPr>
          <p:cNvPr id="24" name="23 Imagen"/>
          <p:cNvPicPr/>
          <p:nvPr/>
        </p:nvPicPr>
        <p:blipFill>
          <a:blip r:embed="rId3">
            <a:extLst>
              <a:ext uri="{28A0092B-C50C-407E-A947-70E740481C1C}">
                <a14:useLocalDpi xmlns:a14="http://schemas.microsoft.com/office/drawing/2010/main" val="0"/>
              </a:ext>
            </a:extLst>
          </a:blip>
          <a:srcRect/>
          <a:stretch>
            <a:fillRect/>
          </a:stretch>
        </p:blipFill>
        <p:spPr bwMode="auto">
          <a:xfrm>
            <a:off x="1173707" y="1600200"/>
            <a:ext cx="6632812" cy="4336576"/>
          </a:xfrm>
          <a:prstGeom prst="rect">
            <a:avLst/>
          </a:prstGeom>
          <a:noFill/>
          <a:ln>
            <a:noFill/>
          </a:ln>
        </p:spPr>
      </p:pic>
    </p:spTree>
    <p:extLst>
      <p:ext uri="{BB962C8B-B14F-4D97-AF65-F5344CB8AC3E}">
        <p14:creationId xmlns:p14="http://schemas.microsoft.com/office/powerpoint/2010/main" val="14059409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pic>
        <p:nvPicPr>
          <p:cNvPr id="4"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7"/>
            <a:ext cx="9144000" cy="6858000"/>
          </a:xfrm>
          <a:prstGeom prst="rect">
            <a:avLst/>
          </a:prstGeom>
        </p:spPr>
      </p:pic>
      <p:sp>
        <p:nvSpPr>
          <p:cNvPr id="5" name="4 CuadroTexto"/>
          <p:cNvSpPr txBox="1"/>
          <p:nvPr/>
        </p:nvSpPr>
        <p:spPr>
          <a:xfrm>
            <a:off x="3255661" y="202476"/>
            <a:ext cx="4443000" cy="769441"/>
          </a:xfrm>
          <a:prstGeom prst="rect">
            <a:avLst/>
          </a:prstGeom>
          <a:noFill/>
        </p:spPr>
        <p:txBody>
          <a:bodyPr wrap="square" rtlCol="0">
            <a:spAutoFit/>
          </a:bodyPr>
          <a:lstStyle/>
          <a:p>
            <a:pPr algn="ctr"/>
            <a:r>
              <a:rPr lang="es-SV" sz="2200" b="1" dirty="0" smtClean="0"/>
              <a:t>PLATAFORMA DE ATENCIÓN A LA MIPYME A TRAVÉS DE CENPROMYPE</a:t>
            </a:r>
            <a:endParaRPr lang="es-ES" sz="2200" dirty="0"/>
          </a:p>
        </p:txBody>
      </p:sp>
      <p:pic>
        <p:nvPicPr>
          <p:cNvPr id="7" name="6 Imagen"/>
          <p:cNvPicPr/>
          <p:nvPr/>
        </p:nvPicPr>
        <p:blipFill>
          <a:blip r:embed="rId3">
            <a:extLst>
              <a:ext uri="{28A0092B-C50C-407E-A947-70E740481C1C}">
                <a14:useLocalDpi xmlns:a14="http://schemas.microsoft.com/office/drawing/2010/main" val="0"/>
              </a:ext>
            </a:extLst>
          </a:blip>
          <a:srcRect/>
          <a:stretch>
            <a:fillRect/>
          </a:stretch>
        </p:blipFill>
        <p:spPr bwMode="auto">
          <a:xfrm>
            <a:off x="0" y="1091821"/>
            <a:ext cx="9143999" cy="5158854"/>
          </a:xfrm>
          <a:prstGeom prst="rect">
            <a:avLst/>
          </a:prstGeom>
          <a:noFill/>
          <a:ln>
            <a:noFill/>
          </a:ln>
        </p:spPr>
      </p:pic>
    </p:spTree>
    <p:extLst>
      <p:ext uri="{BB962C8B-B14F-4D97-AF65-F5344CB8AC3E}">
        <p14:creationId xmlns:p14="http://schemas.microsoft.com/office/powerpoint/2010/main" val="919933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pic>
        <p:nvPicPr>
          <p:cNvPr id="4"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7"/>
            <a:ext cx="9144000" cy="6858000"/>
          </a:xfrm>
          <a:prstGeom prst="rect">
            <a:avLst/>
          </a:prstGeom>
        </p:spPr>
      </p:pic>
      <p:sp>
        <p:nvSpPr>
          <p:cNvPr id="5" name="4 CuadroTexto"/>
          <p:cNvSpPr txBox="1"/>
          <p:nvPr/>
        </p:nvSpPr>
        <p:spPr>
          <a:xfrm>
            <a:off x="3255661" y="286045"/>
            <a:ext cx="4443000" cy="769441"/>
          </a:xfrm>
          <a:prstGeom prst="rect">
            <a:avLst/>
          </a:prstGeom>
          <a:noFill/>
        </p:spPr>
        <p:txBody>
          <a:bodyPr wrap="square" rtlCol="0">
            <a:spAutoFit/>
          </a:bodyPr>
          <a:lstStyle/>
          <a:p>
            <a:pPr algn="ctr"/>
            <a:r>
              <a:rPr lang="es-SV" sz="2200" b="1" dirty="0" smtClean="0"/>
              <a:t>PLATAFORMA DE ATENCIÓN A LA MIPYME A TRAVÉS DE CENPROMYPE</a:t>
            </a:r>
            <a:endParaRPr lang="es-ES" sz="2200" dirty="0"/>
          </a:p>
        </p:txBody>
      </p:sp>
      <p:pic>
        <p:nvPicPr>
          <p:cNvPr id="7" name="6 Imagen"/>
          <p:cNvPicPr/>
          <p:nvPr/>
        </p:nvPicPr>
        <p:blipFill>
          <a:blip r:embed="rId3">
            <a:extLst>
              <a:ext uri="{28A0092B-C50C-407E-A947-70E740481C1C}">
                <a14:useLocalDpi xmlns:a14="http://schemas.microsoft.com/office/drawing/2010/main" val="0"/>
              </a:ext>
            </a:extLst>
          </a:blip>
          <a:srcRect/>
          <a:stretch>
            <a:fillRect/>
          </a:stretch>
        </p:blipFill>
        <p:spPr bwMode="auto">
          <a:xfrm>
            <a:off x="457200" y="1417638"/>
            <a:ext cx="8229600" cy="4670678"/>
          </a:xfrm>
          <a:prstGeom prst="rect">
            <a:avLst/>
          </a:prstGeom>
          <a:noFill/>
          <a:ln>
            <a:noFill/>
          </a:ln>
        </p:spPr>
      </p:pic>
    </p:spTree>
    <p:extLst>
      <p:ext uri="{BB962C8B-B14F-4D97-AF65-F5344CB8AC3E}">
        <p14:creationId xmlns:p14="http://schemas.microsoft.com/office/powerpoint/2010/main" val="42416248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pic>
        <p:nvPicPr>
          <p:cNvPr id="4"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78" y="-1477"/>
            <a:ext cx="9144000" cy="6858000"/>
          </a:xfrm>
          <a:prstGeom prst="rect">
            <a:avLst/>
          </a:prstGeom>
        </p:spPr>
      </p:pic>
      <p:grpSp>
        <p:nvGrpSpPr>
          <p:cNvPr id="8" name="7 Grupo"/>
          <p:cNvGrpSpPr/>
          <p:nvPr/>
        </p:nvGrpSpPr>
        <p:grpSpPr>
          <a:xfrm>
            <a:off x="0" y="971917"/>
            <a:ext cx="9144000" cy="5615014"/>
            <a:chOff x="0" y="971917"/>
            <a:chExt cx="9144000" cy="5615014"/>
          </a:xfrm>
        </p:grpSpPr>
        <p:sp>
          <p:nvSpPr>
            <p:cNvPr id="9" name="2 Marcador de contenido"/>
            <p:cNvSpPr txBox="1">
              <a:spLocks/>
            </p:cNvSpPr>
            <p:nvPr/>
          </p:nvSpPr>
          <p:spPr>
            <a:xfrm>
              <a:off x="939842" y="1239568"/>
              <a:ext cx="3737113" cy="126822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es-SV" sz="2200" b="1" dirty="0" smtClean="0"/>
                <a:t>30 centros de </a:t>
              </a:r>
            </a:p>
            <a:p>
              <a:pPr>
                <a:buFont typeface="Arial" pitchFamily="34" charset="0"/>
                <a:buNone/>
              </a:pPr>
              <a:r>
                <a:rPr lang="es-SV" sz="2200" b="1" dirty="0" smtClean="0"/>
                <a:t>atención a la MIPYME </a:t>
              </a:r>
            </a:p>
            <a:p>
              <a:pPr>
                <a:buFont typeface="Arial" pitchFamily="34" charset="0"/>
                <a:buNone/>
              </a:pPr>
              <a:r>
                <a:rPr lang="es-SV" sz="1800" dirty="0" smtClean="0"/>
                <a:t>operan en 5 países </a:t>
              </a:r>
              <a:endParaRPr lang="es-SV" sz="1800" dirty="0"/>
            </a:p>
          </p:txBody>
        </p:sp>
        <p:pic>
          <p:nvPicPr>
            <p:cNvPr id="13" name="Picture 2"/>
            <p:cNvPicPr>
              <a:picLocks noChangeAspect="1" noChangeArrowheads="1"/>
            </p:cNvPicPr>
            <p:nvPr/>
          </p:nvPicPr>
          <p:blipFill>
            <a:blip r:embed="rId3"/>
            <a:srcRect/>
            <a:stretch>
              <a:fillRect/>
            </a:stretch>
          </p:blipFill>
          <p:spPr bwMode="auto">
            <a:xfrm>
              <a:off x="0" y="971917"/>
              <a:ext cx="937867" cy="1161513"/>
            </a:xfrm>
            <a:prstGeom prst="rect">
              <a:avLst/>
            </a:prstGeom>
            <a:noFill/>
            <a:ln w="9525">
              <a:noFill/>
              <a:miter lim="800000"/>
              <a:headEnd/>
              <a:tailEnd/>
            </a:ln>
          </p:spPr>
        </p:pic>
        <p:pic>
          <p:nvPicPr>
            <p:cNvPr id="14" name="Picture 3"/>
            <p:cNvPicPr>
              <a:picLocks noChangeAspect="1" noChangeArrowheads="1"/>
            </p:cNvPicPr>
            <p:nvPr/>
          </p:nvPicPr>
          <p:blipFill>
            <a:blip r:embed="rId4"/>
            <a:srcRect/>
            <a:stretch>
              <a:fillRect/>
            </a:stretch>
          </p:blipFill>
          <p:spPr bwMode="auto">
            <a:xfrm>
              <a:off x="4572000" y="1178093"/>
              <a:ext cx="870830" cy="1145108"/>
            </a:xfrm>
            <a:prstGeom prst="rect">
              <a:avLst/>
            </a:prstGeom>
            <a:noFill/>
            <a:ln w="9525">
              <a:noFill/>
              <a:miter lim="800000"/>
              <a:headEnd/>
              <a:tailEnd/>
            </a:ln>
          </p:spPr>
        </p:pic>
        <p:sp>
          <p:nvSpPr>
            <p:cNvPr id="15" name="2 Marcador de contenido"/>
            <p:cNvSpPr txBox="1">
              <a:spLocks/>
            </p:cNvSpPr>
            <p:nvPr/>
          </p:nvSpPr>
          <p:spPr>
            <a:xfrm>
              <a:off x="5442830" y="1334092"/>
              <a:ext cx="3400228" cy="2520277"/>
            </a:xfrm>
            <a:prstGeom prst="rect">
              <a:avLst/>
            </a:prstGeom>
          </p:spPr>
          <p:txBody>
            <a:bodyPr/>
            <a:lstStyle/>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sz="2200" b="1" i="0" u="none" strike="noStrike" kern="1200" cap="none" spc="0" normalizeH="0" baseline="0" noProof="0" dirty="0" smtClean="0">
                  <a:ln>
                    <a:noFill/>
                  </a:ln>
                  <a:solidFill>
                    <a:schemeClr val="tx1"/>
                  </a:solidFill>
                  <a:effectLst/>
                  <a:uLnTx/>
                  <a:uFillTx/>
                  <a:latin typeface="+mn-lt"/>
                  <a:ea typeface="+mn-ea"/>
                  <a:cs typeface="+mn-cs"/>
                </a:rPr>
                <a:t>Más de 18.6 millones</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sz="2200" b="1" i="0" u="none" strike="noStrike" kern="1200" cap="none" spc="0" normalizeH="0" baseline="0" noProof="0" dirty="0" smtClean="0">
                  <a:ln>
                    <a:noFill/>
                  </a:ln>
                  <a:solidFill>
                    <a:schemeClr val="tx1"/>
                  </a:solidFill>
                  <a:effectLst/>
                  <a:uLnTx/>
                  <a:uFillTx/>
                  <a:latin typeface="+mn-lt"/>
                  <a:ea typeface="+mn-ea"/>
                  <a:cs typeface="+mn-cs"/>
                </a:rPr>
                <a:t>de dólares</a:t>
              </a:r>
              <a:r>
                <a:rPr kumimoji="0" lang="es-SV" sz="2200" b="1" i="0" u="none" strike="noStrike" kern="1200" cap="none" spc="0" normalizeH="0" noProof="0" dirty="0" smtClean="0">
                  <a:ln>
                    <a:noFill/>
                  </a:ln>
                  <a:solidFill>
                    <a:schemeClr val="tx1"/>
                  </a:solidFill>
                  <a:effectLst/>
                  <a:uLnTx/>
                  <a:uFillTx/>
                  <a:latin typeface="+mn-lt"/>
                  <a:ea typeface="+mn-ea"/>
                  <a:cs typeface="+mn-cs"/>
                </a:rPr>
                <a:t> </a:t>
              </a:r>
              <a:r>
                <a:rPr kumimoji="0" lang="es-SV" i="0" u="none" strike="noStrike" kern="1200" cap="none" spc="0" normalizeH="0" noProof="0" dirty="0" smtClean="0">
                  <a:ln>
                    <a:noFill/>
                  </a:ln>
                  <a:solidFill>
                    <a:schemeClr val="tx1"/>
                  </a:solidFill>
                  <a:effectLst/>
                  <a:uLnTx/>
                  <a:uFillTx/>
                  <a:latin typeface="+mn-lt"/>
                  <a:ea typeface="+mn-ea"/>
                  <a:cs typeface="+mn-cs"/>
                </a:rPr>
                <a:t>invertidos en los </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i="0" u="none" strike="noStrike" kern="1200" cap="none" spc="0" normalizeH="0" noProof="0" dirty="0" smtClean="0">
                  <a:ln>
                    <a:noFill/>
                  </a:ln>
                  <a:solidFill>
                    <a:schemeClr val="tx1"/>
                  </a:solidFill>
                  <a:effectLst/>
                  <a:uLnTx/>
                  <a:uFillTx/>
                  <a:latin typeface="+mn-lt"/>
                  <a:ea typeface="+mn-ea"/>
                  <a:cs typeface="+mn-cs"/>
                </a:rPr>
                <a:t>Centros de Atención MIPYME</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i="0" u="none" strike="noStrike" kern="1200" cap="none" spc="0" normalizeH="0" noProof="0" dirty="0" smtClean="0">
                  <a:ln>
                    <a:noFill/>
                  </a:ln>
                  <a:solidFill>
                    <a:schemeClr val="tx1"/>
                  </a:solidFill>
                  <a:effectLst/>
                  <a:uLnTx/>
                  <a:uFillTx/>
                  <a:latin typeface="+mn-lt"/>
                  <a:ea typeface="+mn-ea"/>
                  <a:cs typeface="+mn-cs"/>
                </a:rPr>
                <a:t>entre los Gobiernos y </a:t>
              </a:r>
              <a:r>
                <a:rPr lang="es-SV" dirty="0" smtClean="0"/>
                <a:t>l</a:t>
              </a:r>
              <a:r>
                <a:rPr kumimoji="0" lang="es-SV" i="0" u="none" strike="noStrike" kern="1200" cap="none" spc="0" normalizeH="0" noProof="0" dirty="0" smtClean="0">
                  <a:ln>
                    <a:noFill/>
                  </a:ln>
                  <a:solidFill>
                    <a:schemeClr val="tx1"/>
                  </a:solidFill>
                  <a:effectLst/>
                  <a:uLnTx/>
                  <a:uFillTx/>
                  <a:latin typeface="+mn-lt"/>
                  <a:ea typeface="+mn-ea"/>
                  <a:cs typeface="+mn-cs"/>
                </a:rPr>
                <a:t>os socios </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i="0" u="none" strike="noStrike" kern="1200" cap="none" spc="0" normalizeH="0" noProof="0" dirty="0" smtClean="0">
                  <a:ln>
                    <a:noFill/>
                  </a:ln>
                  <a:solidFill>
                    <a:schemeClr val="tx1"/>
                  </a:solidFill>
                  <a:effectLst/>
                  <a:uLnTx/>
                  <a:uFillTx/>
                  <a:latin typeface="+mn-lt"/>
                  <a:ea typeface="+mn-ea"/>
                  <a:cs typeface="+mn-cs"/>
                </a:rPr>
                <a:t>del sector privado y académico</a:t>
              </a:r>
              <a:endParaRPr kumimoji="0" lang="es-SV" i="0" u="none" strike="noStrike" kern="1200" cap="none" spc="0" normalizeH="0" baseline="0" noProof="0" dirty="0">
                <a:ln>
                  <a:noFill/>
                </a:ln>
                <a:solidFill>
                  <a:schemeClr val="tx1"/>
                </a:solidFill>
                <a:effectLst/>
                <a:uLnTx/>
                <a:uFillTx/>
                <a:latin typeface="+mn-lt"/>
                <a:ea typeface="+mn-ea"/>
                <a:cs typeface="+mn-cs"/>
              </a:endParaRPr>
            </a:p>
          </p:txBody>
        </p:sp>
        <p:pic>
          <p:nvPicPr>
            <p:cNvPr id="16" name="Picture 4"/>
            <p:cNvPicPr>
              <a:picLocks noChangeAspect="1" noChangeArrowheads="1"/>
            </p:cNvPicPr>
            <p:nvPr/>
          </p:nvPicPr>
          <p:blipFill>
            <a:blip r:embed="rId5"/>
            <a:srcRect/>
            <a:stretch>
              <a:fillRect/>
            </a:stretch>
          </p:blipFill>
          <p:spPr bwMode="auto">
            <a:xfrm>
              <a:off x="1" y="2664837"/>
              <a:ext cx="939842" cy="882882"/>
            </a:xfrm>
            <a:prstGeom prst="rect">
              <a:avLst/>
            </a:prstGeom>
            <a:noFill/>
            <a:ln w="9525">
              <a:noFill/>
              <a:miter lim="800000"/>
              <a:headEnd/>
              <a:tailEnd/>
            </a:ln>
          </p:spPr>
        </p:pic>
        <p:sp>
          <p:nvSpPr>
            <p:cNvPr id="17" name="2 Marcador de contenido"/>
            <p:cNvSpPr txBox="1">
              <a:spLocks/>
            </p:cNvSpPr>
            <p:nvPr/>
          </p:nvSpPr>
          <p:spPr>
            <a:xfrm>
              <a:off x="937867" y="2757592"/>
              <a:ext cx="3737113" cy="2137143"/>
            </a:xfrm>
            <a:prstGeom prst="rect">
              <a:avLst/>
            </a:prstGeom>
          </p:spPr>
          <p:txBody>
            <a:bodyPr/>
            <a:lstStyle/>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sz="2200" b="1" i="0" u="none" strike="noStrike" kern="1200" cap="none" spc="0" normalizeH="0" baseline="0" noProof="0" dirty="0" smtClean="0">
                  <a:ln>
                    <a:noFill/>
                  </a:ln>
                  <a:solidFill>
                    <a:schemeClr val="tx1"/>
                  </a:solidFill>
                  <a:effectLst/>
                  <a:uLnTx/>
                  <a:uFillTx/>
                  <a:latin typeface="+mn-lt"/>
                  <a:ea typeface="+mn-ea"/>
                  <a:cs typeface="+mn-cs"/>
                </a:rPr>
                <a:t>138 instituciones</a:t>
              </a:r>
              <a:endParaRPr lang="es-SV" sz="2200" b="1" dirty="0" smtClean="0"/>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sz="2200" b="1" i="0" u="none" strike="noStrike" kern="1200" cap="none" spc="0" normalizeH="0" noProof="0" dirty="0" smtClean="0">
                  <a:ln>
                    <a:noFill/>
                  </a:ln>
                  <a:solidFill>
                    <a:schemeClr val="tx1"/>
                  </a:solidFill>
                  <a:effectLst/>
                  <a:uLnTx/>
                  <a:uFillTx/>
                  <a:latin typeface="+mn-lt"/>
                  <a:ea typeface="+mn-ea"/>
                  <a:cs typeface="+mn-cs"/>
                </a:rPr>
                <a:t>directamente involucradas </a:t>
              </a:r>
              <a:r>
                <a:rPr kumimoji="0" lang="es-SV" b="0" i="0" u="none" strike="noStrike" kern="1200" cap="none" spc="0" normalizeH="0" noProof="0" dirty="0" smtClean="0">
                  <a:ln>
                    <a:noFill/>
                  </a:ln>
                  <a:solidFill>
                    <a:schemeClr val="tx1"/>
                  </a:solidFill>
                  <a:effectLst/>
                  <a:uLnTx/>
                  <a:uFillTx/>
                  <a:latin typeface="+mn-lt"/>
                  <a:ea typeface="+mn-ea"/>
                  <a:cs typeface="+mn-cs"/>
                </a:rPr>
                <a:t>en</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b="0" i="0" u="none" strike="noStrike" kern="1200" cap="none" spc="0" normalizeH="0" noProof="0" dirty="0" smtClean="0">
                  <a:ln>
                    <a:noFill/>
                  </a:ln>
                  <a:solidFill>
                    <a:schemeClr val="tx1"/>
                  </a:solidFill>
                  <a:effectLst/>
                  <a:uLnTx/>
                  <a:uFillTx/>
                  <a:latin typeface="+mn-lt"/>
                  <a:ea typeface="+mn-ea"/>
                  <a:cs typeface="+mn-cs"/>
                </a:rPr>
                <a:t>la operación de dichos centros:</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lang="es-SV" b="1" dirty="0" smtClean="0"/>
                <a:t>14%</a:t>
              </a:r>
              <a:r>
                <a:rPr lang="es-SV" dirty="0" smtClean="0"/>
                <a:t> del sector público</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b="1" i="0" u="none" strike="noStrike" kern="1200" cap="none" spc="0" normalizeH="0" noProof="0" dirty="0" smtClean="0">
                  <a:ln>
                    <a:noFill/>
                  </a:ln>
                  <a:solidFill>
                    <a:schemeClr val="tx1"/>
                  </a:solidFill>
                  <a:effectLst/>
                  <a:uLnTx/>
                  <a:uFillTx/>
                  <a:latin typeface="+mn-lt"/>
                  <a:ea typeface="+mn-ea"/>
                  <a:cs typeface="+mn-cs"/>
                </a:rPr>
                <a:t>68% </a:t>
              </a:r>
              <a:r>
                <a:rPr kumimoji="0" lang="es-SV" b="0" i="0" u="none" strike="noStrike" kern="1200" cap="none" spc="0" normalizeH="0" noProof="0" dirty="0" smtClean="0">
                  <a:ln>
                    <a:noFill/>
                  </a:ln>
                  <a:solidFill>
                    <a:schemeClr val="tx1"/>
                  </a:solidFill>
                  <a:effectLst/>
                  <a:uLnTx/>
                  <a:uFillTx/>
                  <a:latin typeface="+mn-lt"/>
                  <a:ea typeface="+mn-ea"/>
                  <a:cs typeface="+mn-cs"/>
                </a:rPr>
                <a:t>del sector privado</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lang="es-SV" b="1" dirty="0" smtClean="0"/>
                <a:t>17%</a:t>
              </a:r>
              <a:r>
                <a:rPr lang="es-SV" dirty="0" smtClean="0"/>
                <a:t> del sector académico</a:t>
              </a:r>
              <a:endParaRPr kumimoji="0" lang="es-SV" b="0" i="0" u="none" strike="noStrike" kern="1200" cap="none" spc="0" normalizeH="0" noProof="0" dirty="0" smtClean="0">
                <a:ln>
                  <a:noFill/>
                </a:ln>
                <a:solidFill>
                  <a:schemeClr val="tx1"/>
                </a:solidFill>
                <a:effectLst/>
                <a:uLnTx/>
                <a:uFillTx/>
                <a:latin typeface="+mn-lt"/>
                <a:ea typeface="+mn-ea"/>
                <a:cs typeface="+mn-cs"/>
              </a:endParaRPr>
            </a:p>
          </p:txBody>
        </p:sp>
        <p:pic>
          <p:nvPicPr>
            <p:cNvPr id="18" name="Picture 5"/>
            <p:cNvPicPr>
              <a:picLocks noChangeAspect="1" noChangeArrowheads="1"/>
            </p:cNvPicPr>
            <p:nvPr/>
          </p:nvPicPr>
          <p:blipFill>
            <a:blip r:embed="rId6"/>
            <a:srcRect/>
            <a:stretch>
              <a:fillRect/>
            </a:stretch>
          </p:blipFill>
          <p:spPr bwMode="auto">
            <a:xfrm>
              <a:off x="4488875" y="3267900"/>
              <a:ext cx="942170" cy="793406"/>
            </a:xfrm>
            <a:prstGeom prst="rect">
              <a:avLst/>
            </a:prstGeom>
            <a:noFill/>
            <a:ln w="9525">
              <a:noFill/>
              <a:miter lim="800000"/>
              <a:headEnd/>
              <a:tailEnd/>
            </a:ln>
          </p:spPr>
        </p:pic>
        <p:sp>
          <p:nvSpPr>
            <p:cNvPr id="19" name="2 Marcador de contenido"/>
            <p:cNvSpPr txBox="1">
              <a:spLocks/>
            </p:cNvSpPr>
            <p:nvPr/>
          </p:nvSpPr>
          <p:spPr>
            <a:xfrm>
              <a:off x="5431045" y="3267900"/>
              <a:ext cx="3214191" cy="1619003"/>
            </a:xfrm>
            <a:prstGeom prst="rect">
              <a:avLst/>
            </a:prstGeom>
          </p:spPr>
          <p:txBody>
            <a:bodyPr/>
            <a:lstStyle/>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sz="2200" b="1" i="0" u="none" strike="noStrike" kern="1200" cap="none" spc="0" normalizeH="0" baseline="0" noProof="0" dirty="0" smtClean="0">
                  <a:ln>
                    <a:noFill/>
                  </a:ln>
                  <a:solidFill>
                    <a:schemeClr val="tx1"/>
                  </a:solidFill>
                  <a:effectLst/>
                  <a:uLnTx/>
                  <a:uFillTx/>
                  <a:latin typeface="+mn-lt"/>
                  <a:ea typeface="+mn-ea"/>
                  <a:cs typeface="+mn-cs"/>
                </a:rPr>
                <a:t>16,199 clientes</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sz="2200" b="1" i="0" u="none" strike="noStrike" kern="1200" cap="none" spc="0" normalizeH="0" baseline="0" noProof="0" dirty="0" smtClean="0">
                  <a:ln>
                    <a:noFill/>
                  </a:ln>
                  <a:solidFill>
                    <a:schemeClr val="tx1"/>
                  </a:solidFill>
                  <a:effectLst/>
                  <a:uLnTx/>
                  <a:uFillTx/>
                  <a:latin typeface="+mn-lt"/>
                  <a:ea typeface="+mn-ea"/>
                  <a:cs typeface="+mn-cs"/>
                </a:rPr>
                <a:t>atendidos en 5 países</a:t>
              </a:r>
              <a:endParaRPr kumimoji="0" lang="es-SV"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lang="es-SV" dirty="0" smtClean="0"/>
                <a:t>22% personas emprendedoras </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i="0" u="none" strike="noStrike" kern="1200" cap="none" spc="0" normalizeH="0" baseline="0" noProof="0" dirty="0" smtClean="0">
                  <a:ln>
                    <a:noFill/>
                  </a:ln>
                  <a:solidFill>
                    <a:schemeClr val="tx1"/>
                  </a:solidFill>
                  <a:effectLst/>
                  <a:uLnTx/>
                  <a:uFillTx/>
                  <a:latin typeface="+mn-lt"/>
                  <a:ea typeface="+mn-ea"/>
                  <a:cs typeface="+mn-cs"/>
                </a:rPr>
                <a:t>78%</a:t>
              </a:r>
              <a:r>
                <a:rPr kumimoji="0" lang="es-SV" i="0" u="none" strike="noStrike" kern="1200" cap="none" spc="0" normalizeH="0" noProof="0" dirty="0" smtClean="0">
                  <a:ln>
                    <a:noFill/>
                  </a:ln>
                  <a:solidFill>
                    <a:schemeClr val="tx1"/>
                  </a:solidFill>
                  <a:effectLst/>
                  <a:uLnTx/>
                  <a:uFillTx/>
                  <a:latin typeface="+mn-lt"/>
                  <a:ea typeface="+mn-ea"/>
                  <a:cs typeface="+mn-cs"/>
                </a:rPr>
                <a:t> empresarios/as MIPYME</a:t>
              </a:r>
              <a:endParaRPr kumimoji="0" lang="es-SV" i="0" u="none" strike="noStrike" kern="1200" cap="none" spc="0" normalizeH="0" baseline="0" noProof="0" dirty="0">
                <a:ln>
                  <a:noFill/>
                </a:ln>
                <a:solidFill>
                  <a:schemeClr val="tx1"/>
                </a:solidFill>
                <a:effectLst/>
                <a:uLnTx/>
                <a:uFillTx/>
                <a:latin typeface="+mn-lt"/>
                <a:ea typeface="+mn-ea"/>
                <a:cs typeface="+mn-cs"/>
              </a:endParaRPr>
            </a:p>
          </p:txBody>
        </p:sp>
        <p:pic>
          <p:nvPicPr>
            <p:cNvPr id="20" name="Picture 6"/>
            <p:cNvPicPr>
              <a:picLocks noChangeAspect="1" noChangeArrowheads="1"/>
            </p:cNvPicPr>
            <p:nvPr/>
          </p:nvPicPr>
          <p:blipFill>
            <a:blip r:embed="rId7"/>
            <a:srcRect/>
            <a:stretch>
              <a:fillRect/>
            </a:stretch>
          </p:blipFill>
          <p:spPr bwMode="auto">
            <a:xfrm>
              <a:off x="1" y="5157751"/>
              <a:ext cx="939843" cy="794005"/>
            </a:xfrm>
            <a:prstGeom prst="rect">
              <a:avLst/>
            </a:prstGeom>
            <a:noFill/>
            <a:ln w="9525">
              <a:noFill/>
              <a:miter lim="800000"/>
              <a:headEnd/>
              <a:tailEnd/>
            </a:ln>
          </p:spPr>
        </p:pic>
        <p:sp>
          <p:nvSpPr>
            <p:cNvPr id="21" name="2 Marcador de contenido"/>
            <p:cNvSpPr txBox="1">
              <a:spLocks/>
            </p:cNvSpPr>
            <p:nvPr/>
          </p:nvSpPr>
          <p:spPr>
            <a:xfrm>
              <a:off x="939844" y="5157751"/>
              <a:ext cx="3214191" cy="1057021"/>
            </a:xfrm>
            <a:prstGeom prst="rect">
              <a:avLst/>
            </a:prstGeom>
          </p:spPr>
          <p:txBody>
            <a:bodyPr/>
            <a:lstStyle/>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0" lang="es-SV" sz="2200" b="1" i="0" u="none" strike="noStrike" kern="1200" cap="none" spc="0" normalizeH="0" baseline="0" noProof="0" dirty="0" smtClean="0">
                  <a:ln>
                    <a:noFill/>
                  </a:ln>
                  <a:solidFill>
                    <a:schemeClr val="tx1"/>
                  </a:solidFill>
                  <a:effectLst/>
                  <a:uLnTx/>
                  <a:uFillTx/>
                  <a:latin typeface="+mn-lt"/>
                  <a:ea typeface="+mn-ea"/>
                  <a:cs typeface="+mn-cs"/>
                </a:rPr>
                <a:t>9,469 nuevos empleos</a:t>
              </a:r>
              <a:r>
                <a:rPr kumimoji="0" lang="es-SV" sz="2200" b="1" i="0" u="none" strike="noStrike" kern="1200" cap="none" spc="0" normalizeH="0" noProof="0" dirty="0" smtClean="0">
                  <a:ln>
                    <a:noFill/>
                  </a:ln>
                  <a:solidFill>
                    <a:schemeClr val="tx1"/>
                  </a:solidFill>
                  <a:effectLst/>
                  <a:uLnTx/>
                  <a:uFillTx/>
                  <a:latin typeface="+mn-lt"/>
                  <a:ea typeface="+mn-ea"/>
                  <a:cs typeface="+mn-cs"/>
                </a:rPr>
                <a:t> </a:t>
              </a:r>
              <a:endParaRPr kumimoji="0" lang="es-SV"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lang="es-SV" dirty="0" smtClean="0"/>
                <a:t>en Belice, El Salvador, Honduras</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lang="es-SV" dirty="0" smtClean="0"/>
                <a:t>y Costa Rica, a junio 2014</a:t>
              </a:r>
              <a:endParaRPr kumimoji="0" lang="es-SV" i="0" u="none" strike="noStrike" kern="1200" cap="none" spc="0" normalizeH="0" baseline="0" noProof="0" dirty="0">
                <a:ln>
                  <a:noFill/>
                </a:ln>
                <a:solidFill>
                  <a:schemeClr val="tx1"/>
                </a:solidFill>
                <a:effectLst/>
                <a:uLnTx/>
                <a:uFillTx/>
                <a:latin typeface="+mn-lt"/>
                <a:ea typeface="+mn-ea"/>
                <a:cs typeface="+mn-cs"/>
              </a:endParaRPr>
            </a:p>
          </p:txBody>
        </p:sp>
        <p:pic>
          <p:nvPicPr>
            <p:cNvPr id="22" name="Picture 3"/>
            <p:cNvPicPr>
              <a:picLocks noChangeAspect="1" noChangeArrowheads="1"/>
            </p:cNvPicPr>
            <p:nvPr/>
          </p:nvPicPr>
          <p:blipFill>
            <a:blip r:embed="rId4"/>
            <a:srcRect/>
            <a:stretch>
              <a:fillRect/>
            </a:stretch>
          </p:blipFill>
          <p:spPr bwMode="auto">
            <a:xfrm>
              <a:off x="4488875" y="4815013"/>
              <a:ext cx="870830" cy="1145108"/>
            </a:xfrm>
            <a:prstGeom prst="rect">
              <a:avLst/>
            </a:prstGeom>
            <a:noFill/>
            <a:ln w="9525">
              <a:noFill/>
              <a:miter lim="800000"/>
              <a:headEnd/>
              <a:tailEnd/>
            </a:ln>
          </p:spPr>
        </p:pic>
        <p:sp>
          <p:nvSpPr>
            <p:cNvPr id="23" name="2 Marcador de contenido"/>
            <p:cNvSpPr txBox="1">
              <a:spLocks/>
            </p:cNvSpPr>
            <p:nvPr/>
          </p:nvSpPr>
          <p:spPr>
            <a:xfrm>
              <a:off x="5359705" y="4967928"/>
              <a:ext cx="3784295" cy="1619003"/>
            </a:xfrm>
            <a:prstGeom prst="rect">
              <a:avLst/>
            </a:prstGeom>
          </p:spPr>
          <p:txBody>
            <a:bodyPr/>
            <a:lstStyle/>
            <a:p>
              <a:r>
                <a:rPr lang="es-SV" sz="2200" b="1" dirty="0" smtClean="0"/>
                <a:t>Más de US$16.5 millones</a:t>
              </a:r>
              <a:r>
                <a:rPr lang="es-SV" b="1" dirty="0" smtClean="0"/>
                <a:t> </a:t>
              </a:r>
              <a:r>
                <a:rPr lang="es-SV" dirty="0" smtClean="0"/>
                <a:t>en incremento en el monto de las ventas MIPYME en Belice, El Salvador, Honduras y Costa Rica, a Junio 2014</a:t>
              </a:r>
              <a:endParaRPr kumimoji="0" lang="es-SV" i="0" u="none" strike="noStrike" kern="1200" cap="none" spc="0" normalizeH="0" baseline="0" noProof="0" dirty="0">
                <a:ln>
                  <a:noFill/>
                </a:ln>
                <a:solidFill>
                  <a:schemeClr val="tx1"/>
                </a:solidFill>
                <a:effectLst/>
                <a:uLnTx/>
                <a:uFillTx/>
                <a:latin typeface="+mn-lt"/>
                <a:ea typeface="+mn-ea"/>
                <a:cs typeface="+mn-cs"/>
              </a:endParaRPr>
            </a:p>
          </p:txBody>
        </p:sp>
      </p:grpSp>
      <p:sp>
        <p:nvSpPr>
          <p:cNvPr id="5" name="4 CuadroTexto"/>
          <p:cNvSpPr txBox="1"/>
          <p:nvPr/>
        </p:nvSpPr>
        <p:spPr>
          <a:xfrm>
            <a:off x="3255661" y="202476"/>
            <a:ext cx="4443000" cy="769441"/>
          </a:xfrm>
          <a:prstGeom prst="rect">
            <a:avLst/>
          </a:prstGeom>
          <a:noFill/>
        </p:spPr>
        <p:txBody>
          <a:bodyPr wrap="square" rtlCol="0">
            <a:spAutoFit/>
          </a:bodyPr>
          <a:lstStyle/>
          <a:p>
            <a:pPr algn="ctr"/>
            <a:r>
              <a:rPr lang="es-SV" sz="2200" b="1" dirty="0" smtClean="0"/>
              <a:t>PLATAFORMA DE ATENCIÓN A LA MIPYME A TRAVÉS DE CENPROMYPE</a:t>
            </a:r>
            <a:endParaRPr lang="es-ES" sz="2200" dirty="0"/>
          </a:p>
        </p:txBody>
      </p:sp>
    </p:spTree>
    <p:extLst>
      <p:ext uri="{BB962C8B-B14F-4D97-AF65-F5344CB8AC3E}">
        <p14:creationId xmlns:p14="http://schemas.microsoft.com/office/powerpoint/2010/main" val="2748711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2 Marcador de contenido"/>
          <p:cNvSpPr>
            <a:spLocks noGrp="1"/>
          </p:cNvSpPr>
          <p:nvPr>
            <p:ph idx="1"/>
          </p:nvPr>
        </p:nvSpPr>
        <p:spPr>
          <a:xfrm>
            <a:off x="395536" y="1660028"/>
            <a:ext cx="8424863" cy="4794056"/>
          </a:xfrm>
        </p:spPr>
        <p:txBody>
          <a:bodyPr rtlCol="0">
            <a:normAutofit fontScale="25000" lnSpcReduction="20000"/>
          </a:bodyPr>
          <a:lstStyle/>
          <a:p>
            <a:pPr algn="just">
              <a:defRPr/>
            </a:pPr>
            <a:r>
              <a:rPr lang="es-MX" sz="9600" dirty="0"/>
              <a:t>Según </a:t>
            </a:r>
            <a:r>
              <a:rPr lang="es-MX" sz="9600" dirty="0" smtClean="0"/>
              <a:t>OMT </a:t>
            </a:r>
            <a:r>
              <a:rPr lang="es-MX" sz="9600" dirty="0"/>
              <a:t>e</a:t>
            </a:r>
            <a:r>
              <a:rPr lang="es-MX" sz="9600" dirty="0" smtClean="0"/>
              <a:t>l sector turismo es responsable del 9% del PIB mundial.</a:t>
            </a:r>
          </a:p>
          <a:p>
            <a:pPr marL="0" indent="0" algn="just">
              <a:buNone/>
              <a:defRPr/>
            </a:pPr>
            <a:endParaRPr lang="es-MX" dirty="0" smtClean="0"/>
          </a:p>
          <a:p>
            <a:pPr algn="just">
              <a:defRPr/>
            </a:pPr>
            <a:r>
              <a:rPr lang="es-MX" sz="9600" dirty="0" smtClean="0"/>
              <a:t>El 6% de todas las exportaciones, 30% de las exportaciones de servicios y da empleo a 1 de cada 11 personas en el mundo.</a:t>
            </a:r>
          </a:p>
          <a:p>
            <a:pPr algn="just">
              <a:defRPr/>
            </a:pPr>
            <a:r>
              <a:rPr lang="es-MX" sz="9600" dirty="0" smtClean="0"/>
              <a:t>Representa 42 % de las exportaciones de servicios de las economías en desarrollo.</a:t>
            </a:r>
          </a:p>
          <a:p>
            <a:pPr marL="0" indent="0" algn="just">
              <a:buNone/>
              <a:defRPr/>
            </a:pPr>
            <a:endParaRPr lang="es-MX" dirty="0" smtClean="0"/>
          </a:p>
          <a:p>
            <a:pPr algn="just">
              <a:defRPr/>
            </a:pPr>
            <a:r>
              <a:rPr lang="es-MX" sz="9600" dirty="0" smtClean="0"/>
              <a:t>En el pronóstico ¨El turismo hacia 2030¨ se señala que la cifra de turistas internacionales se elevará a 1.800 millones anuales, con un crecimiento medio anual de 3,3% lo que supone 5 millones de turistas internacionales cruzando fronteras diariamente. </a:t>
            </a:r>
          </a:p>
          <a:p>
            <a:pPr algn="just">
              <a:defRPr/>
            </a:pPr>
            <a:endParaRPr lang="es-MX" dirty="0" smtClean="0"/>
          </a:p>
          <a:p>
            <a:pPr algn="just">
              <a:defRPr/>
            </a:pPr>
            <a:r>
              <a:rPr lang="es-MX" sz="9600" dirty="0" smtClean="0"/>
              <a:t>Por tanto el turismo tiene un alto potencial para el crecimiento económico, la generación de empleo y el desarrollo  sostenible. </a:t>
            </a:r>
            <a:endParaRPr lang="es-MX" sz="300" dirty="0" smtClean="0"/>
          </a:p>
        </p:txBody>
      </p:sp>
      <p:sp>
        <p:nvSpPr>
          <p:cNvPr id="2" name="1 Título"/>
          <p:cNvSpPr>
            <a:spLocks noGrp="1"/>
          </p:cNvSpPr>
          <p:nvPr>
            <p:ph type="title"/>
          </p:nvPr>
        </p:nvSpPr>
        <p:spPr>
          <a:xfrm>
            <a:off x="1386350" y="807335"/>
            <a:ext cx="6754762" cy="711749"/>
          </a:xfrm>
        </p:spPr>
        <p:txBody>
          <a:bodyPr>
            <a:normAutofit/>
          </a:bodyPr>
          <a:lstStyle/>
          <a:p>
            <a:r>
              <a:rPr lang="es-ES" sz="2800" b="1" dirty="0" smtClean="0">
                <a:effectLst>
                  <a:outerShdw blurRad="38100" dist="38100" dir="2700000" algn="tl">
                    <a:srgbClr val="000000">
                      <a:alpha val="43137"/>
                    </a:srgbClr>
                  </a:outerShdw>
                </a:effectLst>
              </a:rPr>
              <a:t>IMPORTANCIA DEL TURISMO</a:t>
            </a:r>
            <a:endParaRPr lang="es-E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288669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1 Título"/>
          <p:cNvSpPr>
            <a:spLocks noGrp="1"/>
          </p:cNvSpPr>
          <p:nvPr>
            <p:ph type="title"/>
          </p:nvPr>
        </p:nvSpPr>
        <p:spPr>
          <a:xfrm>
            <a:off x="3259394" y="217541"/>
            <a:ext cx="4454013" cy="1143000"/>
          </a:xfrm>
        </p:spPr>
        <p:txBody>
          <a:bodyPr>
            <a:normAutofit fontScale="90000"/>
          </a:bodyPr>
          <a:lstStyle/>
          <a:p>
            <a:r>
              <a:rPr lang="es-NI" sz="2400" b="1" dirty="0" smtClean="0"/>
              <a:t>POLÍTICA REGIONAL DE IGUALDAD Y EQUIDAD DE GÉNERO (PRIEG), APROBADA EN DICIEMBRE 2013</a:t>
            </a:r>
            <a:endParaRPr lang="es-ES" sz="2400" b="1" dirty="0"/>
          </a:p>
        </p:txBody>
      </p:sp>
      <p:sp>
        <p:nvSpPr>
          <p:cNvPr id="3" name="2 Marcador de contenido"/>
          <p:cNvSpPr>
            <a:spLocks noGrp="1"/>
          </p:cNvSpPr>
          <p:nvPr>
            <p:ph idx="1"/>
          </p:nvPr>
        </p:nvSpPr>
        <p:spPr>
          <a:xfrm>
            <a:off x="117987" y="1467468"/>
            <a:ext cx="6282813" cy="4525963"/>
          </a:xfrm>
        </p:spPr>
        <p:txBody>
          <a:bodyPr>
            <a:normAutofit fontScale="92500" lnSpcReduction="10000"/>
          </a:bodyPr>
          <a:lstStyle/>
          <a:p>
            <a:pPr algn="just"/>
            <a:r>
              <a:rPr lang="es-NI" sz="2000" dirty="0"/>
              <a:t>El objetivo </a:t>
            </a:r>
            <a:r>
              <a:rPr lang="es-NI" sz="2000" dirty="0" smtClean="0"/>
              <a:t>es </a:t>
            </a:r>
            <a:r>
              <a:rPr lang="es-NI" sz="2000" dirty="0"/>
              <a:t>que para el 2025 los Estados parte del SICA hayan incorporado las medidas necesarias para garantizar el pleno desarrollo y el adelanto de las mujeres de Centroamérica y la República Dominicana, en condiciones de igualdad y equidad, en las esferas política, social, económica, cultural, ambiental e institucional, tanto a escala regional como en los ámbitos </a:t>
            </a:r>
            <a:r>
              <a:rPr lang="es-NI" sz="2000" dirty="0" smtClean="0"/>
              <a:t>nacionales.</a:t>
            </a:r>
          </a:p>
          <a:p>
            <a:pPr algn="just"/>
            <a:r>
              <a:rPr lang="es-NI" sz="2000" dirty="0" smtClean="0"/>
              <a:t>Como </a:t>
            </a:r>
            <a:r>
              <a:rPr lang="es-NI" sz="2000" dirty="0"/>
              <a:t>política regional de igualdad, </a:t>
            </a:r>
            <a:r>
              <a:rPr lang="es-NI" sz="2000" dirty="0" smtClean="0"/>
              <a:t>tiene </a:t>
            </a:r>
            <a:r>
              <a:rPr lang="es-NI" sz="2000" dirty="0"/>
              <a:t>un carácter directriz y transversal. </a:t>
            </a:r>
            <a:endParaRPr lang="es-NI" sz="2000" dirty="0" smtClean="0"/>
          </a:p>
          <a:p>
            <a:pPr algn="just"/>
            <a:r>
              <a:rPr lang="es-NI" sz="2000" dirty="0" smtClean="0"/>
              <a:t>Se </a:t>
            </a:r>
            <a:r>
              <a:rPr lang="es-NI" sz="2000" dirty="0"/>
              <a:t>trata de un instrumento vinculante que, </a:t>
            </a:r>
            <a:r>
              <a:rPr lang="es-NI" sz="2000" dirty="0" smtClean="0"/>
              <a:t>entre </a:t>
            </a:r>
            <a:r>
              <a:rPr lang="es-NI" sz="2000" dirty="0"/>
              <a:t>otras cosas, pasa a formar parte de la agenda de género del SICA, y por su carácter transversal, “atraviesa” todos los temas de la integración y se coloca al centro de la corriente principal de las políticas sectoriales regionales, aportando a estas últimas.</a:t>
            </a:r>
            <a:r>
              <a:rPr lang="es-NI" sz="1800" dirty="0"/>
              <a:t> </a:t>
            </a:r>
            <a:endParaRPr lang="es-ES" sz="1800" dirty="0"/>
          </a:p>
        </p:txBody>
      </p:sp>
      <p:pic>
        <p:nvPicPr>
          <p:cNvPr id="1026" name="Picture 2" descr="http://www.sica.int/commca/imagenes/prie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1413" y="1740311"/>
            <a:ext cx="2403987" cy="3613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39427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2 Rectángulo"/>
          <p:cNvSpPr/>
          <p:nvPr/>
        </p:nvSpPr>
        <p:spPr>
          <a:xfrm>
            <a:off x="1691680" y="2511677"/>
            <a:ext cx="5760640" cy="584775"/>
          </a:xfrm>
          <a:prstGeom prst="rect">
            <a:avLst/>
          </a:prstGeom>
        </p:spPr>
        <p:txBody>
          <a:bodyPr wrap="square">
            <a:spAutoFit/>
          </a:bodyPr>
          <a:lstStyle/>
          <a:p>
            <a:pPr algn="ctr" fontAlgn="auto">
              <a:spcAft>
                <a:spcPts val="0"/>
              </a:spcAft>
              <a:defRPr/>
            </a:pPr>
            <a:r>
              <a:rPr lang="es-ES" sz="3200" b="1" dirty="0" smtClean="0"/>
              <a:t>GRACIAS POR </a:t>
            </a:r>
            <a:r>
              <a:rPr lang="es-ES" sz="3200" b="1" dirty="0"/>
              <a:t>SU ATENCIÓN</a:t>
            </a:r>
          </a:p>
        </p:txBody>
      </p:sp>
      <p:sp>
        <p:nvSpPr>
          <p:cNvPr id="5" name="6 CuadroTexto"/>
          <p:cNvSpPr txBox="1">
            <a:spLocks noChangeArrowheads="1"/>
          </p:cNvSpPr>
          <p:nvPr/>
        </p:nvSpPr>
        <p:spPr bwMode="auto">
          <a:xfrm>
            <a:off x="899318" y="3237729"/>
            <a:ext cx="7345363" cy="923925"/>
          </a:xfrm>
          <a:prstGeom prst="rect">
            <a:avLst/>
          </a:prstGeom>
          <a:noFill/>
          <a:ln w="9525">
            <a:noFill/>
            <a:miter lim="800000"/>
            <a:headEnd/>
            <a:tailEnd/>
          </a:ln>
        </p:spPr>
        <p:txBody>
          <a:bodyPr>
            <a:spAutoFit/>
          </a:bodyPr>
          <a:lstStyle/>
          <a:p>
            <a:pPr algn="ctr"/>
            <a:r>
              <a:rPr lang="es-SV" b="1" dirty="0"/>
              <a:t>http: www.sitca.int / </a:t>
            </a:r>
            <a:r>
              <a:rPr lang="es-SV" b="1" dirty="0" smtClean="0"/>
              <a:t>http:visitcentroamerica.com</a:t>
            </a:r>
            <a:endParaRPr lang="es-SV" b="1" dirty="0"/>
          </a:p>
          <a:p>
            <a:pPr algn="ctr"/>
            <a:r>
              <a:rPr lang="es-SV" b="1" dirty="0"/>
              <a:t>E-mail: </a:t>
            </a:r>
            <a:r>
              <a:rPr lang="es-SV" b="1" dirty="0">
                <a:hlinkClick r:id="rId3"/>
              </a:rPr>
              <a:t>info.stcct@sica.int</a:t>
            </a:r>
            <a:r>
              <a:rPr lang="es-SV" b="1" dirty="0"/>
              <a:t> / </a:t>
            </a:r>
            <a:r>
              <a:rPr lang="es-SV" b="1" dirty="0" smtClean="0">
                <a:hlinkClick r:id="rId4"/>
              </a:rPr>
              <a:t>scampbell@sica.int</a:t>
            </a:r>
            <a:r>
              <a:rPr lang="es-SV" b="1" dirty="0" smtClean="0"/>
              <a:t>  </a:t>
            </a:r>
            <a:endParaRPr lang="es-SV" b="1" dirty="0"/>
          </a:p>
          <a:p>
            <a:pPr algn="ctr"/>
            <a:r>
              <a:rPr lang="es-SV" b="1" dirty="0"/>
              <a:t>    </a:t>
            </a:r>
          </a:p>
        </p:txBody>
      </p:sp>
    </p:spTree>
    <p:extLst>
      <p:ext uri="{BB962C8B-B14F-4D97-AF65-F5344CB8AC3E}">
        <p14:creationId xmlns:p14="http://schemas.microsoft.com/office/powerpoint/2010/main" val="41698433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pic>
        <p:nvPicPr>
          <p:cNvPr id="4"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2 Marcador de contenido"/>
          <p:cNvSpPr txBox="1">
            <a:spLocks/>
          </p:cNvSpPr>
          <p:nvPr/>
        </p:nvSpPr>
        <p:spPr>
          <a:xfrm>
            <a:off x="191736" y="1020855"/>
            <a:ext cx="8435280" cy="5517232"/>
          </a:xfrm>
          <a:prstGeom prst="rect">
            <a:avLst/>
          </a:prstGeom>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Arial"/>
              <a:buNone/>
            </a:pPr>
            <a:endParaRPr lang="es-NI" sz="500" dirty="0" smtClean="0"/>
          </a:p>
          <a:p>
            <a:pPr algn="just"/>
            <a:r>
              <a:rPr lang="es-NI" dirty="0" smtClean="0"/>
              <a:t>El empoderamiento de las mujeres en todos los niveles y sectores del desarrollo económico es esencial para erigir economías sólidas y sociedades justas. La OMT estima que la contribución del turismo al empleo oscila entre el 6% y 7% de la cantidad total de empleos directos e indirectos en todo el mundo.  </a:t>
            </a:r>
          </a:p>
          <a:p>
            <a:pPr marL="0" indent="0" algn="just">
              <a:buNone/>
            </a:pPr>
            <a:endParaRPr lang="es-NI" sz="1100" dirty="0" smtClean="0"/>
          </a:p>
          <a:p>
            <a:pPr algn="just"/>
            <a:r>
              <a:rPr lang="es-NI" dirty="0" smtClean="0"/>
              <a:t>En los países en desarrollo-donde las mujeres gozan de un menor acceso  a la educación y generalmente tienen mayores responsabilidades en el hogar-  las barreras escasas para trabajar, la flexibilidad de las horas de trabajo y el trabajo de tiempo parcial proporcionados por la industria del turismo son oportunidades potenciales de empleo.</a:t>
            </a:r>
          </a:p>
          <a:p>
            <a:pPr marL="0" indent="0" algn="just">
              <a:buNone/>
            </a:pPr>
            <a:endParaRPr lang="es-NI" sz="1100" dirty="0" smtClean="0"/>
          </a:p>
          <a:p>
            <a:pPr marL="0" indent="0" algn="just">
              <a:buFont typeface="Arial"/>
              <a:buNone/>
            </a:pPr>
            <a:endParaRPr lang="es-NI" sz="500" dirty="0" smtClean="0"/>
          </a:p>
          <a:p>
            <a:pPr algn="just"/>
            <a:r>
              <a:rPr lang="es-NI" dirty="0" smtClean="0"/>
              <a:t>El turismo puede, ayudar a las mujeres a salir del círculo de la pobreza a través del empleo formal o informal, la iniciativa empresarial, la formación y el bienestar comunitario. </a:t>
            </a:r>
          </a:p>
        </p:txBody>
      </p:sp>
      <p:sp>
        <p:nvSpPr>
          <p:cNvPr id="6" name="5 CuadroTexto"/>
          <p:cNvSpPr txBox="1"/>
          <p:nvPr/>
        </p:nvSpPr>
        <p:spPr>
          <a:xfrm>
            <a:off x="3052916" y="290063"/>
            <a:ext cx="4778478" cy="830997"/>
          </a:xfrm>
          <a:prstGeom prst="rect">
            <a:avLst/>
          </a:prstGeom>
          <a:noFill/>
        </p:spPr>
        <p:txBody>
          <a:bodyPr wrap="square" rtlCol="0">
            <a:spAutoFit/>
          </a:bodyPr>
          <a:lstStyle/>
          <a:p>
            <a:pPr algn="ctr"/>
            <a:r>
              <a:rPr lang="es-ES" sz="2400" b="1" dirty="0" smtClean="0">
                <a:effectLst>
                  <a:outerShdw blurRad="38100" dist="38100" dir="2700000" algn="tl">
                    <a:srgbClr val="000000">
                      <a:alpha val="43137"/>
                    </a:srgbClr>
                  </a:outerShdw>
                </a:effectLst>
              </a:rPr>
              <a:t>INFORME MUNDIAL SOBRE </a:t>
            </a:r>
            <a:r>
              <a:rPr lang="es-NI" sz="2400" b="1" dirty="0" smtClean="0">
                <a:effectLst>
                  <a:outerShdw blurRad="38100" dist="38100" dir="2700000" algn="tl">
                    <a:srgbClr val="000000">
                      <a:alpha val="43137"/>
                    </a:srgbClr>
                  </a:outerShdw>
                </a:effectLst>
              </a:rPr>
              <a:t>LAS MUJERES EN EL TURISMO 2010</a:t>
            </a:r>
            <a:endParaRPr lang="es-ES" sz="2400" dirty="0"/>
          </a:p>
        </p:txBody>
      </p:sp>
    </p:spTree>
    <p:extLst>
      <p:ext uri="{BB962C8B-B14F-4D97-AF65-F5344CB8AC3E}">
        <p14:creationId xmlns:p14="http://schemas.microsoft.com/office/powerpoint/2010/main" val="1826683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2 Marcador de contenido"/>
          <p:cNvSpPr>
            <a:spLocks noGrp="1"/>
          </p:cNvSpPr>
          <p:nvPr>
            <p:ph idx="1"/>
          </p:nvPr>
        </p:nvSpPr>
        <p:spPr>
          <a:xfrm>
            <a:off x="457200" y="1496964"/>
            <a:ext cx="8229600" cy="4785849"/>
          </a:xfrm>
        </p:spPr>
        <p:txBody>
          <a:bodyPr>
            <a:noAutofit/>
          </a:bodyPr>
          <a:lstStyle/>
          <a:p>
            <a:pPr marL="0" indent="0" algn="just">
              <a:buNone/>
            </a:pPr>
            <a:r>
              <a:rPr lang="es-NI" sz="1900" b="1" dirty="0" smtClean="0"/>
              <a:t>Las </a:t>
            </a:r>
            <a:r>
              <a:rPr lang="es-NI" sz="1900" b="1" dirty="0"/>
              <a:t>mujeres tienen una buena representación en </a:t>
            </a:r>
          </a:p>
          <a:p>
            <a:pPr marL="0" indent="0" algn="just">
              <a:buNone/>
            </a:pPr>
            <a:r>
              <a:rPr lang="es-NI" sz="1900" b="1" dirty="0" smtClean="0"/>
              <a:t>el </a:t>
            </a:r>
            <a:r>
              <a:rPr lang="es-NI" sz="1900" b="1" dirty="0"/>
              <a:t>empleo formal en el sector turismo. </a:t>
            </a:r>
            <a:r>
              <a:rPr lang="es-NI" sz="1900" b="1" dirty="0" smtClean="0"/>
              <a:t>No obstante</a:t>
            </a:r>
            <a:r>
              <a:rPr lang="es-NI" sz="1900" b="1" dirty="0"/>
              <a:t>, </a:t>
            </a:r>
            <a:endParaRPr lang="es-NI" sz="1900" b="1" dirty="0" smtClean="0"/>
          </a:p>
          <a:p>
            <a:pPr marL="0" indent="0" algn="just">
              <a:buNone/>
            </a:pPr>
            <a:r>
              <a:rPr lang="es-NI" sz="1900" b="1" dirty="0"/>
              <a:t>s</a:t>
            </a:r>
            <a:r>
              <a:rPr lang="es-NI" sz="1900" b="1" dirty="0" smtClean="0"/>
              <a:t>on más </a:t>
            </a:r>
            <a:r>
              <a:rPr lang="es-NI" sz="1900" b="1" dirty="0"/>
              <a:t>proclives que los hombres a </a:t>
            </a:r>
            <a:r>
              <a:rPr lang="es-NI" sz="1900" b="1" dirty="0" smtClean="0"/>
              <a:t>desempeñarse</a:t>
            </a:r>
          </a:p>
          <a:p>
            <a:pPr marL="0" indent="0" algn="just">
              <a:buNone/>
            </a:pPr>
            <a:r>
              <a:rPr lang="es-NI" sz="1900" b="1" dirty="0" smtClean="0"/>
              <a:t> </a:t>
            </a:r>
            <a:r>
              <a:rPr lang="es-NI" sz="1900" b="1" dirty="0"/>
              <a:t>en niveles administrativos, son </a:t>
            </a:r>
            <a:r>
              <a:rPr lang="es-NI" sz="1900" b="1" dirty="0" smtClean="0"/>
              <a:t>menos proclives </a:t>
            </a:r>
            <a:r>
              <a:rPr lang="es-NI" sz="1900" b="1" dirty="0"/>
              <a:t>que los hombres a obtener empleos de nivel profesional en turismo y, como </a:t>
            </a:r>
            <a:r>
              <a:rPr lang="es-NI" sz="1900" b="1" dirty="0" smtClean="0"/>
              <a:t>consecuencia, sus </a:t>
            </a:r>
            <a:r>
              <a:rPr lang="es-NI" sz="1900" b="1" dirty="0"/>
              <a:t>sueldos netos son inferiores a los de los hombres</a:t>
            </a:r>
            <a:r>
              <a:rPr lang="es-NI" sz="1900" b="1" dirty="0" smtClean="0"/>
              <a:t>.</a:t>
            </a:r>
          </a:p>
          <a:p>
            <a:pPr marL="0" indent="0" algn="just">
              <a:buNone/>
            </a:pPr>
            <a:endParaRPr lang="es-NI" sz="400" dirty="0" smtClean="0"/>
          </a:p>
          <a:p>
            <a:pPr algn="just"/>
            <a:r>
              <a:rPr lang="es-NI" sz="1900" dirty="0" smtClean="0"/>
              <a:t>Las </a:t>
            </a:r>
            <a:r>
              <a:rPr lang="es-NI" sz="1900" dirty="0"/>
              <a:t>mujeres ocupan el 49% de todos los empleos en </a:t>
            </a:r>
            <a:r>
              <a:rPr lang="es-NI" sz="1900" dirty="0" smtClean="0"/>
              <a:t>el sector </a:t>
            </a:r>
            <a:r>
              <a:rPr lang="es-NI" sz="1900" dirty="0"/>
              <a:t>de hoteles y restaurantes en los países tomados para el estudio.  </a:t>
            </a:r>
            <a:r>
              <a:rPr lang="es-NI" sz="1900" dirty="0" smtClean="0"/>
              <a:t>América </a:t>
            </a:r>
            <a:r>
              <a:rPr lang="es-NI" sz="1900" dirty="0"/>
              <a:t>Latina tiene la participación más alta (59%) de mujeres en el sector H&amp;R. Dentro de </a:t>
            </a:r>
            <a:r>
              <a:rPr lang="es-NI" sz="1900" dirty="0" smtClean="0"/>
              <a:t>América Latina</a:t>
            </a:r>
            <a:r>
              <a:rPr lang="es-NI" sz="1900" dirty="0"/>
              <a:t>, Bolivia y Nicaragua ostentan la participación más alta de mujeres en el sector H&amp;R</a:t>
            </a:r>
            <a:r>
              <a:rPr lang="es-NI" sz="1900" dirty="0" smtClean="0"/>
              <a:t>.</a:t>
            </a:r>
          </a:p>
          <a:p>
            <a:pPr algn="just"/>
            <a:endParaRPr lang="es-NI" sz="400" dirty="0"/>
          </a:p>
          <a:p>
            <a:pPr algn="just"/>
            <a:r>
              <a:rPr lang="es-NI" sz="1900" dirty="0"/>
              <a:t>Los países con la </a:t>
            </a:r>
            <a:r>
              <a:rPr lang="es-NI" sz="1900" dirty="0" smtClean="0"/>
              <a:t>proporción más </a:t>
            </a:r>
            <a:r>
              <a:rPr lang="es-NI" sz="1900" dirty="0"/>
              <a:t>alta de empleadoras fueron Bolivia, Panamá </a:t>
            </a:r>
            <a:r>
              <a:rPr lang="es-NI" sz="1900" dirty="0" smtClean="0"/>
              <a:t>y Nicaragua</a:t>
            </a:r>
            <a:r>
              <a:rPr lang="es-NI" sz="1900" dirty="0"/>
              <a:t>. </a:t>
            </a:r>
            <a:r>
              <a:rPr lang="es-NI" sz="1900" dirty="0" smtClean="0"/>
              <a:t>En Nicaragua </a:t>
            </a:r>
            <a:r>
              <a:rPr lang="es-NI" sz="1900" dirty="0"/>
              <a:t>y Panamá más del 70% de los empleadores son mujeres en comparación con apenas el </a:t>
            </a:r>
            <a:r>
              <a:rPr lang="es-NI" sz="1900" dirty="0" smtClean="0"/>
              <a:t>20% en </a:t>
            </a:r>
            <a:r>
              <a:rPr lang="es-NI" sz="1900" dirty="0"/>
              <a:t>otros sectores. </a:t>
            </a:r>
            <a:endParaRPr lang="es-ES" sz="1900" dirty="0"/>
          </a:p>
        </p:txBody>
      </p:sp>
      <p:sp>
        <p:nvSpPr>
          <p:cNvPr id="8" name="7 CuadroTexto"/>
          <p:cNvSpPr txBox="1"/>
          <p:nvPr/>
        </p:nvSpPr>
        <p:spPr>
          <a:xfrm>
            <a:off x="1533832" y="988492"/>
            <a:ext cx="4144296" cy="523220"/>
          </a:xfrm>
          <a:prstGeom prst="rect">
            <a:avLst/>
          </a:prstGeom>
          <a:noFill/>
        </p:spPr>
        <p:txBody>
          <a:bodyPr wrap="square" rtlCol="0">
            <a:spAutoFit/>
          </a:bodyPr>
          <a:lstStyle/>
          <a:p>
            <a:pPr algn="ctr"/>
            <a:r>
              <a:rPr lang="es-ES" sz="2800" b="1" dirty="0" smtClean="0"/>
              <a:t>EMPLEO</a:t>
            </a:r>
            <a:endParaRPr lang="es-ES" sz="2800" b="1" dirty="0"/>
          </a:p>
        </p:txBody>
      </p:sp>
    </p:spTree>
    <p:extLst>
      <p:ext uri="{BB962C8B-B14F-4D97-AF65-F5344CB8AC3E}">
        <p14:creationId xmlns:p14="http://schemas.microsoft.com/office/powerpoint/2010/main" val="41546142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2 Marcador de contenido"/>
          <p:cNvSpPr>
            <a:spLocks noGrp="1"/>
          </p:cNvSpPr>
          <p:nvPr>
            <p:ph idx="1"/>
          </p:nvPr>
        </p:nvSpPr>
        <p:spPr>
          <a:xfrm>
            <a:off x="395536" y="1052736"/>
            <a:ext cx="8424936" cy="5472608"/>
          </a:xfrm>
        </p:spPr>
        <p:txBody>
          <a:bodyPr>
            <a:noAutofit/>
          </a:bodyPr>
          <a:lstStyle/>
          <a:p>
            <a:pPr algn="just"/>
            <a:endParaRPr lang="es-NI" sz="1800" b="1" dirty="0" smtClean="0"/>
          </a:p>
          <a:p>
            <a:pPr algn="just"/>
            <a:r>
              <a:rPr lang="es-NI" sz="2000" b="1" dirty="0" smtClean="0"/>
              <a:t>El </a:t>
            </a:r>
            <a:r>
              <a:rPr lang="es-NI" sz="2000" b="1" dirty="0"/>
              <a:t>turismo proporciona a las mujeres oportunidades de liderazgo mundial. Las mujeres ocupan </a:t>
            </a:r>
            <a:r>
              <a:rPr lang="es-NI" sz="2000" b="1" dirty="0" smtClean="0"/>
              <a:t>más cargos </a:t>
            </a:r>
            <a:r>
              <a:rPr lang="es-NI" sz="2000" b="1" dirty="0"/>
              <a:t>ministeriales en turismo que en ninguna otra área. </a:t>
            </a:r>
            <a:r>
              <a:rPr lang="es-NI" sz="2000" dirty="0"/>
              <a:t>Sin </a:t>
            </a:r>
            <a:r>
              <a:rPr lang="es-NI" sz="2000" dirty="0" smtClean="0"/>
              <a:t>embargo al 2010, </a:t>
            </a:r>
            <a:r>
              <a:rPr lang="es-NI" sz="2000" dirty="0"/>
              <a:t>sólo uno de cada </a:t>
            </a:r>
            <a:r>
              <a:rPr lang="es-NI" sz="2000" dirty="0" smtClean="0"/>
              <a:t>cinco directores </a:t>
            </a:r>
            <a:r>
              <a:rPr lang="es-NI" sz="2000" dirty="0"/>
              <a:t>ejecutivos de juntas nacionales de turismo son mujeres, y apenas una de cada </a:t>
            </a:r>
            <a:r>
              <a:rPr lang="es-NI" sz="2000" dirty="0" smtClean="0"/>
              <a:t>cuatro asociaciones </a:t>
            </a:r>
            <a:r>
              <a:rPr lang="es-NI" sz="2000" dirty="0"/>
              <a:t>de la industria de turismo está presidida por una mujer</a:t>
            </a:r>
            <a:r>
              <a:rPr lang="es-NI" sz="2000" dirty="0" smtClean="0"/>
              <a:t>.</a:t>
            </a:r>
          </a:p>
          <a:p>
            <a:pPr marL="0" indent="0" algn="just">
              <a:buNone/>
            </a:pPr>
            <a:endParaRPr lang="es-NI" sz="400" b="1" dirty="0" smtClean="0"/>
          </a:p>
          <a:p>
            <a:pPr marL="0" indent="0" algn="just">
              <a:buNone/>
            </a:pPr>
            <a:endParaRPr lang="es-NI" sz="400" dirty="0" smtClean="0"/>
          </a:p>
          <a:p>
            <a:pPr algn="just"/>
            <a:r>
              <a:rPr lang="es-NI" sz="2000" dirty="0"/>
              <a:t>América Latina es la región con la proporción más alta de trabajadoras por cuenta propia en el </a:t>
            </a:r>
            <a:r>
              <a:rPr lang="es-NI" sz="2000" dirty="0" smtClean="0"/>
              <a:t>sector H&amp;R</a:t>
            </a:r>
            <a:r>
              <a:rPr lang="es-NI" sz="2000" dirty="0"/>
              <a:t>. En la mayoría de los países centroamericanos la cantidad de mujeres que trabajan por </a:t>
            </a:r>
            <a:r>
              <a:rPr lang="es-NI" sz="2000" dirty="0" smtClean="0"/>
              <a:t>cuenta propia </a:t>
            </a:r>
            <a:r>
              <a:rPr lang="es-NI" sz="2000" dirty="0"/>
              <a:t>en el sector H&amp;R es el doble que en otros sectores. </a:t>
            </a:r>
            <a:r>
              <a:rPr lang="es-NI" sz="2000" b="1" dirty="0"/>
              <a:t>En Nicaragua, por ejemplo, si bien </a:t>
            </a:r>
            <a:r>
              <a:rPr lang="es-NI" sz="2000" b="1" dirty="0" smtClean="0"/>
              <a:t>las mujeres </a:t>
            </a:r>
            <a:r>
              <a:rPr lang="es-NI" sz="2000" b="1" dirty="0"/>
              <a:t>realizan el 40% de los trabajos por cuenta propia, en el sector H&amp;R se desempeñan en el </a:t>
            </a:r>
            <a:r>
              <a:rPr lang="es-NI" sz="2000" b="1" dirty="0" smtClean="0"/>
              <a:t>92% de </a:t>
            </a:r>
            <a:r>
              <a:rPr lang="es-NI" sz="2000" b="1" dirty="0"/>
              <a:t>este tipo de actividad</a:t>
            </a:r>
            <a:r>
              <a:rPr lang="es-NI" sz="2000" dirty="0"/>
              <a:t>. </a:t>
            </a:r>
            <a:endParaRPr lang="es-NI" sz="2000" dirty="0" smtClean="0"/>
          </a:p>
          <a:p>
            <a:pPr marL="0" indent="0" algn="just">
              <a:buNone/>
            </a:pPr>
            <a:endParaRPr lang="es-NI" sz="400" dirty="0"/>
          </a:p>
        </p:txBody>
      </p:sp>
      <p:sp>
        <p:nvSpPr>
          <p:cNvPr id="2" name="1 CuadroTexto"/>
          <p:cNvSpPr txBox="1"/>
          <p:nvPr/>
        </p:nvSpPr>
        <p:spPr>
          <a:xfrm>
            <a:off x="4306528" y="235353"/>
            <a:ext cx="4513943" cy="1077218"/>
          </a:xfrm>
          <a:prstGeom prst="rect">
            <a:avLst/>
          </a:prstGeom>
          <a:noFill/>
        </p:spPr>
        <p:txBody>
          <a:bodyPr wrap="square" rtlCol="0">
            <a:spAutoFit/>
          </a:bodyPr>
          <a:lstStyle/>
          <a:p>
            <a:pPr algn="ctr"/>
            <a:r>
              <a:rPr lang="es-ES" sz="3200" b="1" dirty="0" smtClean="0"/>
              <a:t>MUJERES LÍDERES EN EL TURISMO MUNDIAL </a:t>
            </a:r>
            <a:endParaRPr lang="es-ES" sz="3200" b="1" dirty="0"/>
          </a:p>
        </p:txBody>
      </p:sp>
    </p:spTree>
    <p:extLst>
      <p:ext uri="{BB962C8B-B14F-4D97-AF65-F5344CB8AC3E}">
        <p14:creationId xmlns:p14="http://schemas.microsoft.com/office/powerpoint/2010/main" val="30600613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2 Marcador de contenido"/>
          <p:cNvSpPr>
            <a:spLocks noGrp="1"/>
          </p:cNvSpPr>
          <p:nvPr>
            <p:ph idx="1"/>
          </p:nvPr>
        </p:nvSpPr>
        <p:spPr>
          <a:xfrm>
            <a:off x="360839" y="1231453"/>
            <a:ext cx="6062083" cy="4903875"/>
          </a:xfrm>
        </p:spPr>
        <p:txBody>
          <a:bodyPr>
            <a:noAutofit/>
          </a:bodyPr>
          <a:lstStyle/>
          <a:p>
            <a:pPr algn="just"/>
            <a:r>
              <a:rPr lang="es-NI" sz="2800" dirty="0" smtClean="0"/>
              <a:t>El </a:t>
            </a:r>
            <a:r>
              <a:rPr lang="es-NI" sz="2800" dirty="0"/>
              <a:t>salario </a:t>
            </a:r>
            <a:r>
              <a:rPr lang="es-NI" sz="2800" dirty="0" smtClean="0"/>
              <a:t>parece </a:t>
            </a:r>
            <a:r>
              <a:rPr lang="es-NI" sz="2800" dirty="0"/>
              <a:t>estar más equiparado al de los hombres en el </a:t>
            </a:r>
            <a:r>
              <a:rPr lang="es-NI" sz="2800" dirty="0" smtClean="0"/>
              <a:t>turismo</a:t>
            </a:r>
            <a:r>
              <a:rPr lang="es-ES" sz="2800" dirty="0" smtClean="0"/>
              <a:t>.</a:t>
            </a:r>
            <a:endParaRPr lang="es-ES" sz="2800" dirty="0"/>
          </a:p>
          <a:p>
            <a:pPr algn="just"/>
            <a:r>
              <a:rPr lang="es-NI" sz="2800" dirty="0" smtClean="0"/>
              <a:t>Las </a:t>
            </a:r>
            <a:r>
              <a:rPr lang="es-NI" sz="2800" dirty="0"/>
              <a:t>mujeres tienden mucho más a ser empleadoras en el sector </a:t>
            </a:r>
            <a:r>
              <a:rPr lang="es-NI" sz="2800" dirty="0" smtClean="0"/>
              <a:t>H&amp;R.</a:t>
            </a:r>
            <a:endParaRPr lang="es-NI" sz="2800" dirty="0"/>
          </a:p>
          <a:p>
            <a:pPr algn="just"/>
            <a:r>
              <a:rPr lang="es-NI" sz="2800" dirty="0" smtClean="0"/>
              <a:t>Las </a:t>
            </a:r>
            <a:r>
              <a:rPr lang="es-NI" sz="2800" dirty="0"/>
              <a:t>mujeres son levemente más proclives a ejercer cargos de liderazgo en el </a:t>
            </a:r>
            <a:r>
              <a:rPr lang="es-NI" sz="2800" dirty="0" smtClean="0"/>
              <a:t>turismo</a:t>
            </a:r>
            <a:r>
              <a:rPr lang="es-ES" sz="2800" dirty="0" smtClean="0"/>
              <a:t>.</a:t>
            </a:r>
            <a:endParaRPr lang="es-ES" sz="2800" dirty="0"/>
          </a:p>
          <a:p>
            <a:pPr algn="just"/>
            <a:r>
              <a:rPr lang="es-NI" sz="2800" dirty="0" smtClean="0"/>
              <a:t>Las </a:t>
            </a:r>
            <a:r>
              <a:rPr lang="es-NI" sz="2800" dirty="0"/>
              <a:t>mujeres tienen mayor tendencia a desempeñarse como </a:t>
            </a:r>
            <a:r>
              <a:rPr lang="es-NI" sz="2800" dirty="0" smtClean="0"/>
              <a:t>empleadas independientes </a:t>
            </a:r>
            <a:r>
              <a:rPr lang="es-NI" sz="2800" dirty="0"/>
              <a:t>en el </a:t>
            </a:r>
            <a:r>
              <a:rPr lang="es-NI" sz="2800" dirty="0" smtClean="0"/>
              <a:t>sector </a:t>
            </a:r>
            <a:r>
              <a:rPr lang="es-ES" sz="2800" dirty="0" smtClean="0"/>
              <a:t>H&amp;R.</a:t>
            </a:r>
            <a:endParaRPr lang="es-ES" sz="2800" dirty="0"/>
          </a:p>
        </p:txBody>
      </p:sp>
      <p:sp>
        <p:nvSpPr>
          <p:cNvPr id="5" name="4 CuadroTexto"/>
          <p:cNvSpPr txBox="1"/>
          <p:nvPr/>
        </p:nvSpPr>
        <p:spPr>
          <a:xfrm>
            <a:off x="3937820" y="176797"/>
            <a:ext cx="4970206" cy="954107"/>
          </a:xfrm>
          <a:prstGeom prst="rect">
            <a:avLst/>
          </a:prstGeom>
          <a:noFill/>
        </p:spPr>
        <p:txBody>
          <a:bodyPr wrap="square" rtlCol="0">
            <a:spAutoFit/>
          </a:bodyPr>
          <a:lstStyle/>
          <a:p>
            <a:pPr algn="ctr"/>
            <a:r>
              <a:rPr lang="es-NI" sz="2800" b="1" dirty="0" smtClean="0"/>
              <a:t>MUJERES EN EL SECTOR TURISMO VRS OTROS SECTORES</a:t>
            </a:r>
            <a:endParaRPr lang="es-ES" sz="2800" dirty="0"/>
          </a:p>
        </p:txBody>
      </p:sp>
    </p:spTree>
    <p:extLst>
      <p:ext uri="{BB962C8B-B14F-4D97-AF65-F5344CB8AC3E}">
        <p14:creationId xmlns:p14="http://schemas.microsoft.com/office/powerpoint/2010/main" val="39766938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1 Rectángulo"/>
          <p:cNvSpPr/>
          <p:nvPr/>
        </p:nvSpPr>
        <p:spPr>
          <a:xfrm>
            <a:off x="280219" y="1404682"/>
            <a:ext cx="8126361" cy="4832092"/>
          </a:xfrm>
          <a:prstGeom prst="rect">
            <a:avLst/>
          </a:prstGeom>
        </p:spPr>
        <p:txBody>
          <a:bodyPr wrap="square">
            <a:spAutoFit/>
          </a:bodyPr>
          <a:lstStyle/>
          <a:p>
            <a:pPr marL="342900" indent="-342900" algn="just">
              <a:buFont typeface="Arial" pitchFamily="34" charset="0"/>
              <a:buChar char="•"/>
            </a:pPr>
            <a:r>
              <a:rPr lang="es-NI" sz="2200" dirty="0"/>
              <a:t>Las mujeres tienden </a:t>
            </a:r>
            <a:r>
              <a:rPr lang="es-NI" sz="2200" dirty="0" smtClean="0"/>
              <a:t>más </a:t>
            </a:r>
            <a:r>
              <a:rPr lang="es-NI" sz="2200" dirty="0"/>
              <a:t>a trabajar desde el hogar en el sector H&amp;R. Sin embargo, incluso en las áreas donde las mujeres involucradas en el turismo tienen un mejor desempeño que aquellas que se desenvuelven en otros sectores de la economía, las mujeres todavía están muy rezagas en comparación con los hombres</a:t>
            </a:r>
            <a:r>
              <a:rPr lang="es-NI" sz="2200" dirty="0" smtClean="0"/>
              <a:t>.</a:t>
            </a:r>
          </a:p>
          <a:p>
            <a:pPr marL="342900" indent="-342900" algn="just">
              <a:buFont typeface="Arial" pitchFamily="34" charset="0"/>
              <a:buChar char="•"/>
            </a:pPr>
            <a:r>
              <a:rPr lang="es-NI" sz="2200" dirty="0"/>
              <a:t>Las mujeres se concentran en ocupaciones de</a:t>
            </a:r>
          </a:p>
          <a:p>
            <a:pPr algn="just"/>
            <a:r>
              <a:rPr lang="es-NI" sz="2200" dirty="0" smtClean="0"/>
              <a:t>      baja </a:t>
            </a:r>
            <a:r>
              <a:rPr lang="es-NI" sz="2200" dirty="0"/>
              <a:t>calificación en el sector turismo.</a:t>
            </a:r>
          </a:p>
          <a:p>
            <a:pPr marL="342900" indent="-342900" algn="just">
              <a:buFont typeface="Arial" pitchFamily="34" charset="0"/>
              <a:buChar char="•"/>
            </a:pPr>
            <a:r>
              <a:rPr lang="es-NI" sz="2200" dirty="0"/>
              <a:t>Las mujeres todavía tienen </a:t>
            </a:r>
            <a:r>
              <a:rPr lang="es-NI" sz="2200" dirty="0" smtClean="0"/>
              <a:t>menos</a:t>
            </a:r>
          </a:p>
          <a:p>
            <a:pPr algn="just"/>
            <a:r>
              <a:rPr lang="es-NI" sz="2200" dirty="0" smtClean="0"/>
              <a:t>     probabilidades </a:t>
            </a:r>
            <a:r>
              <a:rPr lang="es-NI" sz="2200" dirty="0"/>
              <a:t>de ejercer cargos de </a:t>
            </a:r>
            <a:endParaRPr lang="es-NI" sz="2200" dirty="0" smtClean="0"/>
          </a:p>
          <a:p>
            <a:pPr algn="just"/>
            <a:r>
              <a:rPr lang="es-NI" sz="2200" dirty="0" smtClean="0"/>
              <a:t>     liderazgo </a:t>
            </a:r>
            <a:r>
              <a:rPr lang="es-NI" sz="2200" dirty="0"/>
              <a:t>en turismo que </a:t>
            </a:r>
            <a:r>
              <a:rPr lang="es-ES" sz="2200" dirty="0"/>
              <a:t>los </a:t>
            </a:r>
            <a:r>
              <a:rPr lang="es-ES" sz="2200" dirty="0" smtClean="0"/>
              <a:t>hombres.</a:t>
            </a:r>
          </a:p>
          <a:p>
            <a:pPr marL="342900" indent="-342900" algn="just">
              <a:buFont typeface="Arial" pitchFamily="34" charset="0"/>
              <a:buChar char="•"/>
            </a:pPr>
            <a:r>
              <a:rPr lang="es-NI" sz="2200" dirty="0"/>
              <a:t>Las mujeres son más propensas </a:t>
            </a:r>
            <a:r>
              <a:rPr lang="es-NI" sz="2200" dirty="0" smtClean="0"/>
              <a:t>a</a:t>
            </a:r>
          </a:p>
          <a:p>
            <a:pPr algn="just"/>
            <a:r>
              <a:rPr lang="es-NI" sz="2200" dirty="0" smtClean="0"/>
              <a:t>      desempeñarse </a:t>
            </a:r>
            <a:r>
              <a:rPr lang="es-NI" sz="2200" dirty="0"/>
              <a:t>como trabajadoras </a:t>
            </a:r>
            <a:endParaRPr lang="es-NI" sz="2200" dirty="0" smtClean="0"/>
          </a:p>
          <a:p>
            <a:pPr algn="just"/>
            <a:r>
              <a:rPr lang="es-NI" sz="2200" dirty="0" smtClean="0"/>
              <a:t>      familiares no </a:t>
            </a:r>
            <a:r>
              <a:rPr lang="es-NI" sz="2200" dirty="0"/>
              <a:t>asalariadas.</a:t>
            </a:r>
          </a:p>
        </p:txBody>
      </p:sp>
      <p:sp>
        <p:nvSpPr>
          <p:cNvPr id="5" name="4 CuadroTexto"/>
          <p:cNvSpPr txBox="1"/>
          <p:nvPr/>
        </p:nvSpPr>
        <p:spPr>
          <a:xfrm>
            <a:off x="3974690" y="339029"/>
            <a:ext cx="4970206" cy="954107"/>
          </a:xfrm>
          <a:prstGeom prst="rect">
            <a:avLst/>
          </a:prstGeom>
          <a:noFill/>
        </p:spPr>
        <p:txBody>
          <a:bodyPr wrap="square" rtlCol="0">
            <a:spAutoFit/>
          </a:bodyPr>
          <a:lstStyle/>
          <a:p>
            <a:pPr algn="ctr"/>
            <a:r>
              <a:rPr lang="es-NI" sz="2800" b="1" dirty="0" smtClean="0"/>
              <a:t>MUJERES EN EL SECTOR TURISMO VRS OTROS SECTORES</a:t>
            </a:r>
            <a:endParaRPr lang="es-ES" sz="2800" dirty="0"/>
          </a:p>
        </p:txBody>
      </p:sp>
    </p:spTree>
    <p:extLst>
      <p:ext uri="{BB962C8B-B14F-4D97-AF65-F5344CB8AC3E}">
        <p14:creationId xmlns:p14="http://schemas.microsoft.com/office/powerpoint/2010/main" val="18425280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2 Marcador de contenido"/>
          <p:cNvSpPr>
            <a:spLocks noGrp="1"/>
          </p:cNvSpPr>
          <p:nvPr>
            <p:ph idx="1"/>
          </p:nvPr>
        </p:nvSpPr>
        <p:spPr>
          <a:xfrm>
            <a:off x="103240" y="1441390"/>
            <a:ext cx="8701548" cy="4738184"/>
          </a:xfrm>
        </p:spPr>
        <p:txBody>
          <a:bodyPr rtlCol="0">
            <a:normAutofit fontScale="25000" lnSpcReduction="20000"/>
          </a:bodyPr>
          <a:lstStyle/>
          <a:p>
            <a:pPr algn="just">
              <a:defRPr/>
            </a:pPr>
            <a:r>
              <a:rPr lang="es-MX" sz="9600" dirty="0" smtClean="0"/>
              <a:t>El Turismo constituye para un </a:t>
            </a:r>
            <a:r>
              <a:rPr lang="es-MX" sz="9600" dirty="0"/>
              <a:t>m</a:t>
            </a:r>
            <a:r>
              <a:rPr lang="es-MX" sz="9600" dirty="0" smtClean="0"/>
              <a:t>otor </a:t>
            </a:r>
            <a:r>
              <a:rPr lang="es-MX" sz="9600" dirty="0"/>
              <a:t>de desarrollo social y económico sostenible </a:t>
            </a:r>
            <a:r>
              <a:rPr lang="es-MX" sz="9600" dirty="0" smtClean="0"/>
              <a:t>con </a:t>
            </a:r>
            <a:r>
              <a:rPr lang="es-MX" sz="9600" dirty="0"/>
              <a:t>crecimiento positivo y constante </a:t>
            </a:r>
            <a:r>
              <a:rPr lang="es-MX" sz="9600" dirty="0" smtClean="0"/>
              <a:t>por más de </a:t>
            </a:r>
            <a:r>
              <a:rPr lang="es-MX" sz="9600" dirty="0"/>
              <a:t>10 </a:t>
            </a:r>
            <a:r>
              <a:rPr lang="es-MX" sz="9600" dirty="0" smtClean="0"/>
              <a:t>años.</a:t>
            </a:r>
            <a:r>
              <a:rPr lang="es-MX" sz="9600" dirty="0"/>
              <a:t> </a:t>
            </a:r>
            <a:r>
              <a:rPr lang="es-MX" sz="9600" dirty="0" smtClean="0"/>
              <a:t>Para los países de Centroamérica constituye un medio para contribuir a la reducción de la pobreza.</a:t>
            </a:r>
          </a:p>
          <a:p>
            <a:pPr marL="0" indent="0" algn="just">
              <a:buNone/>
              <a:defRPr/>
            </a:pPr>
            <a:endParaRPr lang="es-MX" sz="1600" dirty="0" smtClean="0"/>
          </a:p>
          <a:p>
            <a:pPr algn="just">
              <a:defRPr/>
            </a:pPr>
            <a:r>
              <a:rPr lang="es-MX" sz="9600" dirty="0" smtClean="0"/>
              <a:t>En </a:t>
            </a:r>
            <a:r>
              <a:rPr lang="es-MX" sz="9600" dirty="0"/>
              <a:t>2013 CA recibió 9.08 millones de </a:t>
            </a:r>
            <a:r>
              <a:rPr lang="es-MX" sz="9600" dirty="0" smtClean="0"/>
              <a:t>turistas y </a:t>
            </a:r>
            <a:r>
              <a:rPr lang="es-MX" sz="9600" dirty="0"/>
              <a:t>más de U$ 11,000 </a:t>
            </a:r>
            <a:r>
              <a:rPr lang="es-MX" sz="9600" dirty="0" smtClean="0"/>
              <a:t>millones </a:t>
            </a:r>
            <a:r>
              <a:rPr lang="es-MX" sz="9600" dirty="0"/>
              <a:t>de dólares de EE.UU. </a:t>
            </a:r>
            <a:r>
              <a:rPr lang="es-MX" sz="9600" dirty="0" smtClean="0"/>
              <a:t>La </a:t>
            </a:r>
            <a:r>
              <a:rPr lang="es-MX" sz="9600" dirty="0"/>
              <a:t>contribución al PIB regional se estima en un promedio del 6%. </a:t>
            </a:r>
            <a:r>
              <a:rPr lang="es-MX" sz="9600" dirty="0" smtClean="0"/>
              <a:t>Con la incorporación de República Dominicana como Miembro pleno del SICA las cifras ascienden a 13.7 millones de turistas y 16.24 mil millones de dólares.</a:t>
            </a:r>
          </a:p>
          <a:p>
            <a:pPr algn="just">
              <a:defRPr/>
            </a:pPr>
            <a:r>
              <a:rPr lang="es-SV" sz="9600" i="1" dirty="0" smtClean="0"/>
              <a:t>Los empleos generados por el turismo en Centroamérica ascienden a más de </a:t>
            </a:r>
            <a:r>
              <a:rPr lang="es-SV" sz="9600" i="1" dirty="0"/>
              <a:t>524 mil </a:t>
            </a:r>
            <a:r>
              <a:rPr lang="es-SV" sz="9600" i="1" dirty="0" smtClean="0"/>
              <a:t>empleos (incluyen cifras de 5 países). La </a:t>
            </a:r>
            <a:r>
              <a:rPr lang="es-SV" sz="9600" i="1" dirty="0"/>
              <a:t>incorporación de los resultados de República Dominicana para el 2013 representa un incremento del 70.5% sobre la cifra reportada en Centroamérica en 2013, la cual fue de 307 mil empleos generados</a:t>
            </a:r>
            <a:r>
              <a:rPr lang="es-SV" sz="9600" i="1" dirty="0" smtClean="0"/>
              <a:t>.</a:t>
            </a:r>
          </a:p>
          <a:p>
            <a:pPr marL="0" indent="0" algn="just">
              <a:buNone/>
              <a:defRPr/>
            </a:pPr>
            <a:endParaRPr lang="es-SV" sz="9600" i="1" dirty="0" smtClean="0"/>
          </a:p>
          <a:p>
            <a:pPr marL="0" indent="0" algn="just">
              <a:buNone/>
              <a:defRPr/>
            </a:pPr>
            <a:endParaRPr lang="es-SV" sz="9600" i="1" dirty="0" smtClean="0"/>
          </a:p>
          <a:p>
            <a:pPr algn="just">
              <a:defRPr/>
            </a:pPr>
            <a:endParaRPr lang="es-ES" sz="9600" i="1" dirty="0"/>
          </a:p>
          <a:p>
            <a:pPr marL="0" indent="0" algn="just" eaLnBrk="1" fontAlgn="auto" hangingPunct="1">
              <a:spcAft>
                <a:spcPts val="0"/>
              </a:spcAft>
              <a:buNone/>
              <a:defRPr/>
            </a:pPr>
            <a:endParaRPr lang="es-ES" sz="4500" dirty="0"/>
          </a:p>
          <a:p>
            <a:pPr marL="0" indent="0" algn="just" eaLnBrk="1" fontAlgn="auto" hangingPunct="1">
              <a:spcAft>
                <a:spcPts val="0"/>
              </a:spcAft>
              <a:buFont typeface="Arial" pitchFamily="34" charset="0"/>
              <a:buNone/>
              <a:defRPr/>
            </a:pPr>
            <a:endParaRPr lang="es-NI" sz="700" dirty="0" smtClean="0"/>
          </a:p>
          <a:p>
            <a:pPr marL="0" indent="0" algn="just" eaLnBrk="1" fontAlgn="auto" hangingPunct="1">
              <a:spcAft>
                <a:spcPts val="0"/>
              </a:spcAft>
              <a:buFont typeface="Arial" pitchFamily="34" charset="0"/>
              <a:buNone/>
              <a:defRPr/>
            </a:pPr>
            <a:endParaRPr lang="es-ES" sz="700" dirty="0"/>
          </a:p>
        </p:txBody>
      </p:sp>
      <p:sp>
        <p:nvSpPr>
          <p:cNvPr id="2" name="1 CuadroTexto"/>
          <p:cNvSpPr txBox="1"/>
          <p:nvPr/>
        </p:nvSpPr>
        <p:spPr>
          <a:xfrm>
            <a:off x="3274142" y="236561"/>
            <a:ext cx="4630993" cy="954107"/>
          </a:xfrm>
          <a:prstGeom prst="rect">
            <a:avLst/>
          </a:prstGeom>
          <a:noFill/>
        </p:spPr>
        <p:txBody>
          <a:bodyPr wrap="square" rtlCol="0">
            <a:spAutoFit/>
          </a:bodyPr>
          <a:lstStyle/>
          <a:p>
            <a:pPr algn="ctr"/>
            <a:r>
              <a:rPr lang="es-ES" sz="2800" b="1" dirty="0" smtClean="0">
                <a:effectLst>
                  <a:outerShdw blurRad="38100" dist="38100" dir="2700000" algn="tl">
                    <a:srgbClr val="000000">
                      <a:alpha val="43137"/>
                    </a:srgbClr>
                  </a:outerShdw>
                </a:effectLst>
              </a:rPr>
              <a:t>EL TURISMO EN EL  CONTEXTO REGIONAL CA</a:t>
            </a:r>
            <a:r>
              <a:rPr lang="es-ES" sz="2800" dirty="0" smtClean="0"/>
              <a:t> </a:t>
            </a:r>
            <a:endParaRPr lang="es-ES" sz="2800" dirty="0"/>
          </a:p>
        </p:txBody>
      </p:sp>
    </p:spTree>
    <p:extLst>
      <p:ext uri="{BB962C8B-B14F-4D97-AF65-F5344CB8AC3E}">
        <p14:creationId xmlns:p14="http://schemas.microsoft.com/office/powerpoint/2010/main" val="20540809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1 Rectángulo"/>
          <p:cNvSpPr/>
          <p:nvPr/>
        </p:nvSpPr>
        <p:spPr>
          <a:xfrm>
            <a:off x="265470" y="1130905"/>
            <a:ext cx="8509819" cy="5062924"/>
          </a:xfrm>
          <a:prstGeom prst="rect">
            <a:avLst/>
          </a:prstGeom>
        </p:spPr>
        <p:txBody>
          <a:bodyPr wrap="square">
            <a:spAutoFit/>
          </a:bodyPr>
          <a:lstStyle/>
          <a:p>
            <a:pPr algn="just"/>
            <a:r>
              <a:rPr lang="es-NI" sz="2300" dirty="0" smtClean="0"/>
              <a:t>1 </a:t>
            </a:r>
            <a:r>
              <a:rPr lang="es-NI" sz="2300" dirty="0"/>
              <a:t>Ministra de Turismo (Nicaragua) </a:t>
            </a:r>
            <a:endParaRPr lang="es-NI" sz="2300" dirty="0" smtClean="0"/>
          </a:p>
          <a:p>
            <a:pPr algn="just"/>
            <a:r>
              <a:rPr lang="es-NI" sz="2300" dirty="0" smtClean="0"/>
              <a:t>4 </a:t>
            </a:r>
            <a:r>
              <a:rPr lang="es-NI" sz="2300" dirty="0"/>
              <a:t>Viceministras de Turismo (Belice, </a:t>
            </a:r>
            <a:r>
              <a:rPr lang="es-NI" sz="2300" dirty="0" smtClean="0"/>
              <a:t>Guatemala, Nicaragua </a:t>
            </a:r>
            <a:r>
              <a:rPr lang="es-NI" sz="2300" dirty="0"/>
              <a:t>y Panamá) </a:t>
            </a:r>
            <a:endParaRPr lang="es-NI" sz="2300" dirty="0" smtClean="0"/>
          </a:p>
          <a:p>
            <a:pPr algn="just"/>
            <a:r>
              <a:rPr lang="es-NI" sz="2300" dirty="0" smtClean="0"/>
              <a:t>1 </a:t>
            </a:r>
            <a:r>
              <a:rPr lang="es-NI" sz="2300" dirty="0"/>
              <a:t>Presidenta de Cámara de Turismo (Nicaragua</a:t>
            </a:r>
            <a:r>
              <a:rPr lang="es-NI" sz="2300" dirty="0" smtClean="0"/>
              <a:t>)</a:t>
            </a:r>
          </a:p>
          <a:p>
            <a:pPr algn="just"/>
            <a:r>
              <a:rPr lang="es-NI" sz="2300" dirty="0" smtClean="0"/>
              <a:t>6 Directoras de Cámara de Turismo (Belice, Guatemala, El Salvador, Honduras,  Nicaragua, Costa Rica)</a:t>
            </a:r>
          </a:p>
          <a:p>
            <a:pPr algn="just"/>
            <a:r>
              <a:rPr lang="es-NI" sz="2300" dirty="0" smtClean="0"/>
              <a:t>3 </a:t>
            </a:r>
            <a:r>
              <a:rPr lang="es-NI" sz="2300" dirty="0"/>
              <a:t>Secretarias </a:t>
            </a:r>
            <a:r>
              <a:rPr lang="es-NI" sz="2300" dirty="0" smtClean="0"/>
              <a:t>General/Directoras </a:t>
            </a:r>
            <a:r>
              <a:rPr lang="es-NI" sz="2300" dirty="0"/>
              <a:t>Ejecutivas que trabajan el Turismo Regional (SITCA, CATA y FEDECATUR). </a:t>
            </a:r>
            <a:endParaRPr lang="es-NI" sz="2300" dirty="0" smtClean="0"/>
          </a:p>
          <a:p>
            <a:pPr algn="just"/>
            <a:r>
              <a:rPr lang="es-NI" sz="2300" dirty="0" smtClean="0"/>
              <a:t>Participación </a:t>
            </a:r>
            <a:r>
              <a:rPr lang="es-NI" sz="2300" dirty="0"/>
              <a:t>en las Comisiones de </a:t>
            </a:r>
            <a:endParaRPr lang="es-NI" sz="2300" dirty="0" smtClean="0"/>
          </a:p>
          <a:p>
            <a:pPr algn="just"/>
            <a:r>
              <a:rPr lang="es-NI" sz="2300" dirty="0" smtClean="0"/>
              <a:t>Turismo </a:t>
            </a:r>
            <a:r>
              <a:rPr lang="es-NI" sz="2300" dirty="0"/>
              <a:t>Parlamentarias y </a:t>
            </a:r>
            <a:endParaRPr lang="es-NI" sz="2300" dirty="0" smtClean="0"/>
          </a:p>
          <a:p>
            <a:pPr algn="just"/>
            <a:r>
              <a:rPr lang="es-NI" sz="2300" dirty="0" smtClean="0"/>
              <a:t>en institucionalidad </a:t>
            </a:r>
            <a:r>
              <a:rPr lang="es-NI" sz="2300" dirty="0"/>
              <a:t>regional </a:t>
            </a:r>
            <a:r>
              <a:rPr lang="es-NI" sz="2300" dirty="0" smtClean="0"/>
              <a:t>de </a:t>
            </a:r>
            <a:r>
              <a:rPr lang="es-NI" sz="2300" dirty="0"/>
              <a:t>SICA </a:t>
            </a:r>
            <a:endParaRPr lang="es-NI" sz="2300" dirty="0" smtClean="0"/>
          </a:p>
          <a:p>
            <a:pPr algn="just"/>
            <a:r>
              <a:rPr lang="es-NI" sz="2300" dirty="0" smtClean="0"/>
              <a:t>como </a:t>
            </a:r>
            <a:r>
              <a:rPr lang="es-NI" sz="2300" dirty="0"/>
              <a:t>tema transversal </a:t>
            </a:r>
            <a:r>
              <a:rPr lang="es-NI" sz="2300" dirty="0" smtClean="0"/>
              <a:t>(</a:t>
            </a:r>
            <a:r>
              <a:rPr lang="es-NI" sz="2300" dirty="0"/>
              <a:t>SGSICA, </a:t>
            </a:r>
            <a:endParaRPr lang="es-NI" sz="2300" dirty="0" smtClean="0"/>
          </a:p>
          <a:p>
            <a:pPr algn="just"/>
            <a:r>
              <a:rPr lang="es-NI" sz="2300" dirty="0" smtClean="0"/>
              <a:t>PARLACEN</a:t>
            </a:r>
            <a:r>
              <a:rPr lang="es-NI" sz="2300" dirty="0"/>
              <a:t>, Comité Ejecutivo, </a:t>
            </a:r>
            <a:endParaRPr lang="es-NI" sz="2300" dirty="0" smtClean="0"/>
          </a:p>
          <a:p>
            <a:pPr algn="just"/>
            <a:r>
              <a:rPr lang="es-NI" sz="2300" dirty="0" smtClean="0"/>
              <a:t>SIECA</a:t>
            </a:r>
            <a:r>
              <a:rPr lang="es-NI" sz="2300" dirty="0"/>
              <a:t>, CENPROMYPE, </a:t>
            </a:r>
            <a:r>
              <a:rPr lang="es-NI" sz="2300" dirty="0" smtClean="0"/>
              <a:t>SISCA</a:t>
            </a:r>
            <a:r>
              <a:rPr lang="es-NI" sz="2300" dirty="0"/>
              <a:t>, CCAD, </a:t>
            </a:r>
            <a:endParaRPr lang="es-NI" sz="2300" dirty="0" smtClean="0"/>
          </a:p>
          <a:p>
            <a:pPr algn="just"/>
            <a:r>
              <a:rPr lang="es-NI" sz="2300" dirty="0" smtClean="0"/>
              <a:t>COMMCA, INCAP, </a:t>
            </a:r>
            <a:r>
              <a:rPr lang="es-NI" sz="2300" dirty="0"/>
              <a:t>entre otras).</a:t>
            </a:r>
            <a:r>
              <a:rPr lang="es-NI" sz="2400" dirty="0"/>
              <a:t> </a:t>
            </a:r>
            <a:endParaRPr lang="es-ES" sz="2400" dirty="0"/>
          </a:p>
        </p:txBody>
      </p:sp>
      <p:sp>
        <p:nvSpPr>
          <p:cNvPr id="3" name="2 CuadroTexto"/>
          <p:cNvSpPr txBox="1"/>
          <p:nvPr/>
        </p:nvSpPr>
        <p:spPr>
          <a:xfrm>
            <a:off x="4395018" y="176798"/>
            <a:ext cx="4513007" cy="954107"/>
          </a:xfrm>
          <a:prstGeom prst="rect">
            <a:avLst/>
          </a:prstGeom>
          <a:noFill/>
        </p:spPr>
        <p:txBody>
          <a:bodyPr wrap="square" rtlCol="0">
            <a:spAutoFit/>
          </a:bodyPr>
          <a:lstStyle/>
          <a:p>
            <a:pPr algn="ctr"/>
            <a:r>
              <a:rPr lang="es-NI" sz="2800" b="1" dirty="0" smtClean="0"/>
              <a:t>MUJERES LÍDERES EN CENTROAMÉRICA</a:t>
            </a:r>
            <a:endParaRPr lang="es-ES" sz="2800" dirty="0"/>
          </a:p>
        </p:txBody>
      </p:sp>
    </p:spTree>
    <p:extLst>
      <p:ext uri="{BB962C8B-B14F-4D97-AF65-F5344CB8AC3E}">
        <p14:creationId xmlns:p14="http://schemas.microsoft.com/office/powerpoint/2010/main" val="14814569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258</TotalTime>
  <Words>1835</Words>
  <Application>Microsoft Office PowerPoint</Application>
  <PresentationFormat>Presentación en pantalla (4:3)</PresentationFormat>
  <Paragraphs>131</Paragraphs>
  <Slides>21</Slides>
  <Notes>0</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Office Theme</vt:lpstr>
      <vt:lpstr>Presentación de PowerPoint</vt:lpstr>
      <vt:lpstr>IMPORTANCIA DEL TURISMO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CENTROAMÉRICA/SICA </vt:lpstr>
      <vt:lpstr>MYPIMES</vt:lpstr>
      <vt:lpstr>Presentación de PowerPoint</vt:lpstr>
      <vt:lpstr>Presentación de PowerPoint</vt:lpstr>
      <vt:lpstr>Presentación de PowerPoint</vt:lpstr>
      <vt:lpstr>Presentación de PowerPoint</vt:lpstr>
      <vt:lpstr>Presentación de PowerPoint</vt:lpstr>
      <vt:lpstr>Presentación de PowerPoint</vt:lpstr>
      <vt:lpstr>POLÍTICA REGIONAL DE IGUALDAD Y EQUIDAD DE GÉNERO (PRIEG), APROBADA EN DICIEMBRE 2013</vt:lpstr>
      <vt:lpstr>Presentación de PowerPoint</vt:lpstr>
    </vt:vector>
  </TitlesOfParts>
  <Company>Eme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Ernesto Mejia</dc:creator>
  <cp:lastModifiedBy>SITCA</cp:lastModifiedBy>
  <cp:revision>29</cp:revision>
  <dcterms:created xsi:type="dcterms:W3CDTF">2014-10-21T17:29:11Z</dcterms:created>
  <dcterms:modified xsi:type="dcterms:W3CDTF">2014-10-23T14:17:39Z</dcterms:modified>
</cp:coreProperties>
</file>